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2"/>
  </p:notesMasterIdLst>
  <p:sldIdLst>
    <p:sldId id="256" r:id="rId2"/>
    <p:sldId id="1007" r:id="rId3"/>
    <p:sldId id="1009" r:id="rId4"/>
    <p:sldId id="1010" r:id="rId5"/>
    <p:sldId id="1011" r:id="rId6"/>
    <p:sldId id="1012" r:id="rId7"/>
    <p:sldId id="1013" r:id="rId8"/>
    <p:sldId id="1015" r:id="rId9"/>
    <p:sldId id="1014" r:id="rId10"/>
    <p:sldId id="1016" r:id="rId11"/>
    <p:sldId id="1017" r:id="rId12"/>
    <p:sldId id="1055" r:id="rId13"/>
    <p:sldId id="1056" r:id="rId14"/>
    <p:sldId id="1057" r:id="rId15"/>
    <p:sldId id="1058" r:id="rId16"/>
    <p:sldId id="1059" r:id="rId17"/>
    <p:sldId id="1060" r:id="rId18"/>
    <p:sldId id="1061" r:id="rId19"/>
    <p:sldId id="1062" r:id="rId20"/>
    <p:sldId id="1063" r:id="rId21"/>
    <p:sldId id="1064" r:id="rId22"/>
    <p:sldId id="1018" r:id="rId23"/>
    <p:sldId id="1019" r:id="rId24"/>
    <p:sldId id="1020" r:id="rId25"/>
    <p:sldId id="1021" r:id="rId26"/>
    <p:sldId id="1022" r:id="rId27"/>
    <p:sldId id="1023" r:id="rId28"/>
    <p:sldId id="1025" r:id="rId29"/>
    <p:sldId id="1024" r:id="rId30"/>
    <p:sldId id="1026" r:id="rId31"/>
    <p:sldId id="1027" r:id="rId32"/>
    <p:sldId id="1028" r:id="rId33"/>
    <p:sldId id="1029" r:id="rId34"/>
    <p:sldId id="1030" r:id="rId35"/>
    <p:sldId id="1031" r:id="rId36"/>
    <p:sldId id="1032" r:id="rId37"/>
    <p:sldId id="1033" r:id="rId38"/>
    <p:sldId id="1034" r:id="rId39"/>
    <p:sldId id="1035" r:id="rId40"/>
    <p:sldId id="1036" r:id="rId41"/>
    <p:sldId id="1037" r:id="rId42"/>
    <p:sldId id="1038" r:id="rId43"/>
    <p:sldId id="1039" r:id="rId44"/>
    <p:sldId id="1040" r:id="rId45"/>
    <p:sldId id="1041" r:id="rId46"/>
    <p:sldId id="1042" r:id="rId47"/>
    <p:sldId id="1043" r:id="rId48"/>
    <p:sldId id="1044" r:id="rId49"/>
    <p:sldId id="1045" r:id="rId50"/>
    <p:sldId id="1046" r:id="rId51"/>
    <p:sldId id="1047" r:id="rId52"/>
    <p:sldId id="1048" r:id="rId53"/>
    <p:sldId id="1049" r:id="rId54"/>
    <p:sldId id="1050" r:id="rId55"/>
    <p:sldId id="1051" r:id="rId56"/>
    <p:sldId id="1052" r:id="rId57"/>
    <p:sldId id="1053" r:id="rId58"/>
    <p:sldId id="1054" r:id="rId59"/>
    <p:sldId id="520" r:id="rId60"/>
    <p:sldId id="1117" r:id="rId61"/>
    <p:sldId id="1123" r:id="rId62"/>
    <p:sldId id="1124" r:id="rId63"/>
    <p:sldId id="1125" r:id="rId64"/>
    <p:sldId id="1126" r:id="rId65"/>
    <p:sldId id="1127" r:id="rId66"/>
    <p:sldId id="1128" r:id="rId67"/>
    <p:sldId id="1129" r:id="rId68"/>
    <p:sldId id="1130" r:id="rId69"/>
    <p:sldId id="1131" r:id="rId70"/>
    <p:sldId id="1132" r:id="rId71"/>
    <p:sldId id="1133" r:id="rId72"/>
    <p:sldId id="1134" r:id="rId73"/>
    <p:sldId id="1135" r:id="rId74"/>
    <p:sldId id="1136" r:id="rId75"/>
    <p:sldId id="1137" r:id="rId76"/>
    <p:sldId id="1138" r:id="rId77"/>
    <p:sldId id="1139" r:id="rId78"/>
    <p:sldId id="1113" r:id="rId79"/>
    <p:sldId id="1114" r:id="rId80"/>
    <p:sldId id="1115" r:id="rId81"/>
  </p:sldIdLst>
  <p:sldSz cx="9144000" cy="6858000" type="screen4x3"/>
  <p:notesSz cx="7099300" cy="10234613"/>
  <p:embeddedFontLst>
    <p:embeddedFont>
      <p:font typeface="Tahoma" panose="020B0604030504040204" pitchFamily="34" charset="0"/>
      <p:regular r:id="rId83"/>
      <p:bold r:id="rId84"/>
    </p:embeddedFont>
    <p:embeddedFont>
      <p:font typeface="Gill Sans MT" panose="020B0502020104020203" pitchFamily="34" charset="0"/>
      <p:regular r:id="rId85"/>
      <p:bold r:id="rId86"/>
      <p:italic r:id="rId87"/>
      <p:boldItalic r:id="rId88"/>
    </p:embeddedFon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MS PGothic" panose="020B0600070205080204" pitchFamily="34" charset="-128"/>
      <p:regular r:id="rId93"/>
    </p:embeddedFont>
    <p:embeddedFont>
      <p:font typeface="Consolas" panose="020B0609020204030204" pitchFamily="49" charset="0"/>
      <p:regular r:id="rId94"/>
      <p:bold r:id="rId95"/>
      <p:italic r:id="rId96"/>
      <p:boldItalic r:id="rId97"/>
    </p:embeddedFont>
    <p:embeddedFont>
      <p:font typeface="MS PGothic" panose="020B0600070205080204" pitchFamily="34" charset="-128"/>
      <p:regular r:id="rId93"/>
    </p:embeddedFont>
    <p:embeddedFont>
      <p:font typeface="游ゴシック" panose="020B0400000000000000" pitchFamily="34" charset="-128"/>
      <p:regular r:id="rId98"/>
      <p:bold r:id="rId99"/>
    </p:embeddedFont>
    <p:embeddedFont>
      <p:font typeface="Comic Sans MS" panose="030F0702030302020204" pitchFamily="66" charset="0"/>
      <p:regular r:id="rId100"/>
      <p:bold r:id="rId101"/>
      <p:italic r:id="rId102"/>
      <p:boldItalic r:id="rId103"/>
    </p:embeddedFont>
  </p:embeddedFont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33CC"/>
    <a:srgbClr val="003399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 autoAdjust="0"/>
    <p:restoredTop sz="95274" autoAdjust="0"/>
  </p:normalViewPr>
  <p:slideViewPr>
    <p:cSldViewPr>
      <p:cViewPr varScale="1">
        <p:scale>
          <a:sx n="82" d="100"/>
          <a:sy n="82" d="100"/>
        </p:scale>
        <p:origin x="1747" y="77"/>
      </p:cViewPr>
      <p:guideLst>
        <p:guide orient="horz" pos="216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265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0.fntdata"/><Relationship Id="rId5" Type="http://schemas.openxmlformats.org/officeDocument/2006/relationships/slide" Target="slides/slide4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font" Target="fonts/font17.fntdata"/><Relationship Id="rId10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5.fntdata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8.fntdata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1.fntdata"/><Relationship Id="rId98" Type="http://schemas.openxmlformats.org/officeDocument/2006/relationships/font" Target="fonts/font1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GB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6E307F30-E95D-4DC1-945B-D02103101FA8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8168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3B227E-7079-4B80-BA2E-DD57F6C58329}" type="slidenum">
              <a:rPr lang="en-GB"/>
              <a:pPr/>
              <a:t>1</a:t>
            </a:fld>
            <a:endParaRPr lang="en-GB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02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353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440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2571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179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141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149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197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34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627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12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541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282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401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214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584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07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816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093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3688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192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1844675"/>
            <a:ext cx="7772400" cy="1470025"/>
          </a:xfrm>
        </p:spPr>
        <p:txBody>
          <a:bodyPr/>
          <a:lstStyle>
            <a:lvl1pPr algn="ctr">
              <a:defRPr>
                <a:solidFill>
                  <a:srgbClr val="0070C0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716338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="0"/>
            </a:lvl1pPr>
          </a:lstStyle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930464EE-74C5-42DE-B41A-1E7939C181C3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20486" name="Line 6"/>
          <p:cNvSpPr>
            <a:spLocks noChangeShapeType="1"/>
          </p:cNvSpPr>
          <p:nvPr userDrawn="1"/>
        </p:nvSpPr>
        <p:spPr bwMode="auto">
          <a:xfrm>
            <a:off x="323850" y="3500438"/>
            <a:ext cx="8642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9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4776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1CE2B5B-3ECC-4073-85E0-5A38BE95B70D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74638"/>
            <a:ext cx="2124075" cy="5851525"/>
          </a:xfrm>
        </p:spPr>
        <p:txBody>
          <a:bodyPr vert="eaVert"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74638"/>
            <a:ext cx="6219825" cy="5851525"/>
          </a:xfrm>
        </p:spPr>
        <p:txBody>
          <a:bodyPr vert="eaVert"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66920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FC10656-B5F6-4C2B-B258-D0013A6A1799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6944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5112568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62088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b="0"/>
            </a:lvl1pPr>
          </a:lstStyle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C8D6E8-E2D4-466A-B54E-56FCD6F950CE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93227E4-7A49-48B5-9005-D3E138ABBA16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6944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124744"/>
            <a:ext cx="4171950" cy="5001419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171950" cy="5001419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4D7F138-CABA-494C-B139-3348C3F117E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4776" cy="1143000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AA79DA3-BF4E-40A8-8F6E-F5109A9F2DA7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6944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65293E3-F4F3-4363-BC2F-E6A2CD940E4C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EFD2D0C-D78B-4496-B32C-58738062D587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03EBF0-A890-4352-8C84-0E2FE7968D9C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6CAE48C-F1F9-47E0-96BC-AD3F31B5CC07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2237" y="188640"/>
            <a:ext cx="8494776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124744"/>
            <a:ext cx="849630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59832" y="6381750"/>
            <a:ext cx="302418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2588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C9CEF86-67DF-4174-BD01-46D228FA3D60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250825" y="1052736"/>
            <a:ext cx="8642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68313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800">
          <a:solidFill>
            <a:srgbClr val="0070C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Font typeface="Tahoma" pitchFamily="34" charset="0"/>
        <a:buChar char="–"/>
        <a:defRPr sz="19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17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Tahoma" pitchFamily="34" charset="0"/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5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0464EE-74C5-42DE-B41A-1E7939C181C3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Data Structures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b="1" dirty="0"/>
              <a:t>17. </a:t>
            </a:r>
            <a:r>
              <a:rPr lang="de-DE" b="1" dirty="0" err="1"/>
              <a:t>Djikstra‘s</a:t>
            </a:r>
            <a:r>
              <a:rPr lang="de-DE" b="1" dirty="0"/>
              <a:t> </a:t>
            </a:r>
            <a:r>
              <a:rPr lang="de-DE" b="1" dirty="0" err="1"/>
              <a:t>Algorithm</a:t>
            </a:r>
            <a:endParaRPr lang="de-DE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- Pseudocode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</a:rPr>
              <a:t>dist</a:t>
            </a:r>
            <a:r>
              <a:rPr lang="en-US" sz="1800" dirty="0">
                <a:latin typeface="Consolas" panose="020B0609020204030204" pitchFamily="49" charset="0"/>
              </a:rPr>
              <a:t>[s] = 0                 </a:t>
            </a:r>
            <a:r>
              <a:rPr lang="en-US" sz="1700" dirty="0">
                <a:solidFill>
                  <a:srgbClr val="00B050"/>
                </a:solidFill>
              </a:rPr>
              <a:t>// distance to source vertex is zero</a:t>
            </a:r>
          </a:p>
          <a:p>
            <a:pPr marL="0" indent="0">
              <a:buNone/>
            </a:pPr>
            <a:r>
              <a:rPr lang="en-US" sz="1700" dirty="0"/>
              <a:t>p[s] = NULL</a:t>
            </a:r>
            <a:r>
              <a:rPr lang="en-US" sz="1700" dirty="0">
                <a:solidFill>
                  <a:srgbClr val="00B050"/>
                </a:solidFill>
              </a:rPr>
              <a:t/>
            </a:r>
            <a:br>
              <a:rPr lang="en-US" sz="1700" dirty="0">
                <a:solidFill>
                  <a:srgbClr val="00B050"/>
                </a:solidFill>
              </a:rPr>
            </a:b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sz="1800" dirty="0">
                <a:latin typeface="Consolas" panose="020B0609020204030204" pitchFamily="49" charset="0"/>
              </a:rPr>
              <a:t> 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all</a:t>
            </a:r>
            <a:r>
              <a:rPr lang="en-US" sz="1800" dirty="0">
                <a:latin typeface="Consolas" panose="020B0609020204030204" pitchFamily="49" charset="0"/>
              </a:rPr>
              <a:t> v ∈ V–{s}</a:t>
            </a:r>
            <a:r>
              <a:rPr lang="en-US" sz="1700" dirty="0">
                <a:latin typeface="Consolas" panose="020B0609020204030204" pitchFamily="49" charset="0"/>
              </a:rPr>
              <a:t/>
            </a:r>
            <a:br>
              <a:rPr lang="en-US" sz="1700" dirty="0">
                <a:latin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</a:rPr>
              <a:t>   </a:t>
            </a:r>
            <a:r>
              <a:rPr lang="en-US" sz="1800" dirty="0" err="1">
                <a:latin typeface="Consolas" panose="020B0609020204030204" pitchFamily="49" charset="0"/>
              </a:rPr>
              <a:t>dist</a:t>
            </a:r>
            <a:r>
              <a:rPr lang="en-US" sz="1800" dirty="0">
                <a:latin typeface="Consolas" panose="020B0609020204030204" pitchFamily="49" charset="0"/>
              </a:rPr>
              <a:t>[v] = ∞              </a:t>
            </a:r>
            <a:r>
              <a:rPr lang="en-US" sz="1700" dirty="0">
                <a:solidFill>
                  <a:srgbClr val="00B050"/>
                </a:solidFill>
              </a:rPr>
              <a:t>// set all other distances to infinity</a:t>
            </a:r>
            <a:br>
              <a:rPr lang="en-US" sz="1700" dirty="0">
                <a:solidFill>
                  <a:srgbClr val="00B050"/>
                </a:solidFill>
              </a:rPr>
            </a:br>
            <a:r>
              <a:rPr lang="en-US" sz="1800" dirty="0">
                <a:latin typeface="Consolas" panose="020B0609020204030204" pitchFamily="49" charset="0"/>
              </a:rPr>
              <a:t>S = ∅ </a:t>
            </a:r>
            <a:r>
              <a:rPr lang="en-US" sz="1700" dirty="0">
                <a:latin typeface="Consolas" panose="020B0609020204030204" pitchFamily="49" charset="0"/>
              </a:rPr>
              <a:t>	                      </a:t>
            </a:r>
            <a:r>
              <a:rPr lang="en-US" sz="1700" dirty="0">
                <a:solidFill>
                  <a:srgbClr val="00B050"/>
                </a:solidFill>
              </a:rPr>
              <a:t>//S, the set of visited vertices is initially empty</a:t>
            </a:r>
            <a:r>
              <a:rPr lang="en-US" sz="1700" dirty="0">
                <a:solidFill>
                  <a:srgbClr val="0070C0"/>
                </a:solidFill>
              </a:rPr>
              <a:t/>
            </a:r>
            <a:br>
              <a:rPr lang="en-US" sz="1700" dirty="0">
                <a:solidFill>
                  <a:srgbClr val="0070C0"/>
                </a:solidFill>
              </a:rPr>
            </a:br>
            <a:r>
              <a:rPr lang="en-US" sz="1800" dirty="0">
                <a:latin typeface="Consolas" panose="020B0609020204030204" pitchFamily="49" charset="0"/>
              </a:rPr>
              <a:t>Q = V </a:t>
            </a:r>
            <a:r>
              <a:rPr lang="en-US" sz="1700" dirty="0">
                <a:latin typeface="Consolas" panose="020B0609020204030204" pitchFamily="49" charset="0"/>
              </a:rPr>
              <a:t> 		              </a:t>
            </a:r>
            <a:r>
              <a:rPr lang="en-US" sz="1700" dirty="0">
                <a:solidFill>
                  <a:srgbClr val="00B050"/>
                </a:solidFill>
              </a:rPr>
              <a:t>//Q, the queue initially contains all vertices </a:t>
            </a:r>
            <a:r>
              <a:rPr lang="en-US" sz="17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latin typeface="Consolas" panose="020B0609020204030204" pitchFamily="49" charset="0"/>
              </a:rPr>
              <a:t>    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while</a:t>
            </a:r>
            <a:r>
              <a:rPr lang="en-US" sz="1800" dirty="0">
                <a:latin typeface="Consolas" panose="020B0609020204030204" pitchFamily="49" charset="0"/>
              </a:rPr>
              <a:t> Q is not </a:t>
            </a:r>
            <a:r>
              <a:rPr lang="en-US" sz="1800" dirty="0" smtClean="0">
                <a:latin typeface="Consolas" panose="020B0609020204030204" pitchFamily="49" charset="0"/>
              </a:rPr>
              <a:t>empty</a:t>
            </a:r>
            <a:r>
              <a:rPr lang="en-US" sz="1700" dirty="0" smtClean="0">
                <a:latin typeface="Consolas" panose="020B0609020204030204" pitchFamily="49" charset="0"/>
              </a:rPr>
              <a:t>       </a:t>
            </a:r>
            <a:r>
              <a:rPr lang="en-US" sz="1700" dirty="0">
                <a:solidFill>
                  <a:srgbClr val="00B050"/>
                </a:solidFill>
              </a:rPr>
              <a:t>//while the queue is not empty</a:t>
            </a:r>
            <a:r>
              <a:rPr lang="en-US" sz="1700" dirty="0">
                <a:solidFill>
                  <a:srgbClr val="0070C0"/>
                </a:solidFill>
              </a:rPr>
              <a:t/>
            </a:r>
            <a:br>
              <a:rPr lang="en-US" sz="1700" dirty="0">
                <a:solidFill>
                  <a:srgbClr val="0070C0"/>
                </a:solidFill>
              </a:rPr>
            </a:br>
            <a:r>
              <a:rPr lang="en-US" sz="1800" dirty="0">
                <a:latin typeface="Consolas" panose="020B0609020204030204" pitchFamily="49" charset="0"/>
              </a:rPr>
              <a:t>   u =  </a:t>
            </a:r>
            <a:r>
              <a:rPr lang="en-US" sz="1800" dirty="0" err="1">
                <a:latin typeface="Consolas" panose="020B0609020204030204" pitchFamily="49" charset="0"/>
              </a:rPr>
              <a:t>mindistance</a:t>
            </a:r>
            <a:r>
              <a:rPr lang="en-US" sz="1800" dirty="0">
                <a:latin typeface="Consolas" panose="020B0609020204030204" pitchFamily="49" charset="0"/>
              </a:rPr>
              <a:t>(Q)      </a:t>
            </a:r>
            <a:r>
              <a:rPr lang="en-US" sz="1700" dirty="0">
                <a:solidFill>
                  <a:srgbClr val="00B050"/>
                </a:solidFill>
              </a:rPr>
              <a:t>//select the element of Q with the min distance 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/>
            </a:r>
            <a:b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</a:rPr>
              <a:t>   </a:t>
            </a:r>
            <a:r>
              <a:rPr lang="en-US" sz="1800" dirty="0">
                <a:latin typeface="Consolas" panose="020B0609020204030204" pitchFamily="49" charset="0"/>
              </a:rPr>
              <a:t>S = S∪{u} 	</a:t>
            </a:r>
            <a:r>
              <a:rPr lang="en-US" sz="1700" dirty="0">
                <a:latin typeface="Consolas" panose="020B0609020204030204" pitchFamily="49" charset="0"/>
              </a:rPr>
              <a:t>	      </a:t>
            </a:r>
            <a:r>
              <a:rPr lang="en-US" sz="1700" dirty="0">
                <a:solidFill>
                  <a:srgbClr val="00B050"/>
                </a:solidFill>
              </a:rPr>
              <a:t>// add u to list of visited vertices </a:t>
            </a:r>
            <a:r>
              <a:rPr lang="en-US" sz="1700" dirty="0">
                <a:latin typeface="Consolas" panose="020B0609020204030204" pitchFamily="49" charset="0"/>
              </a:rPr>
              <a:t/>
            </a:r>
            <a:br>
              <a:rPr lang="en-US" sz="1700" dirty="0">
                <a:latin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</a:rPr>
              <a:t>  </a:t>
            </a:r>
            <a:r>
              <a:rPr lang="en-US" sz="1700" dirty="0">
                <a:solidFill>
                  <a:srgbClr val="0070C0"/>
                </a:solidFill>
                <a:latin typeface="Consolas" panose="020B0609020204030204" pitchFamily="49" charset="0"/>
              </a:rPr>
              <a:t> 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for all </a:t>
            </a:r>
            <a:r>
              <a:rPr lang="en-US" sz="1800" dirty="0">
                <a:latin typeface="Consolas" panose="020B0609020204030204" pitchFamily="49" charset="0"/>
              </a:rPr>
              <a:t>v ∈ neighbors[u]</a:t>
            </a:r>
            <a:r>
              <a:rPr lang="en-US" sz="1700" dirty="0">
                <a:latin typeface="Consolas" panose="020B0609020204030204" pitchFamily="49" charset="0"/>
              </a:rPr>
              <a:t>		 </a:t>
            </a:r>
            <a:br>
              <a:rPr lang="en-US" sz="1700" dirty="0">
                <a:latin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</a:rPr>
              <a:t>   </a:t>
            </a:r>
            <a:r>
              <a:rPr lang="en-US" sz="1800" dirty="0"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800" dirty="0">
                <a:latin typeface="Consolas" panose="020B0609020204030204" pitchFamily="49" charset="0"/>
              </a:rPr>
              <a:t> </a:t>
            </a:r>
            <a:r>
              <a:rPr lang="en-US" sz="1800" dirty="0" err="1">
                <a:latin typeface="Consolas" panose="020B0609020204030204" pitchFamily="49" charset="0"/>
              </a:rPr>
              <a:t>dist</a:t>
            </a:r>
            <a:r>
              <a:rPr lang="en-US" sz="1800" dirty="0">
                <a:latin typeface="Consolas" panose="020B0609020204030204" pitchFamily="49" charset="0"/>
              </a:rPr>
              <a:t>[v] &gt; </a:t>
            </a:r>
            <a:r>
              <a:rPr lang="en-US" sz="1800" dirty="0" err="1">
                <a:latin typeface="Consolas" panose="020B0609020204030204" pitchFamily="49" charset="0"/>
              </a:rPr>
              <a:t>dist</a:t>
            </a:r>
            <a:r>
              <a:rPr lang="en-US" sz="1800" dirty="0">
                <a:latin typeface="Consolas" panose="020B0609020204030204" pitchFamily="49" charset="0"/>
              </a:rPr>
              <a:t>[u] + w(</a:t>
            </a:r>
            <a:r>
              <a:rPr lang="en-US" sz="1800" dirty="0" err="1">
                <a:latin typeface="Consolas" panose="020B0609020204030204" pitchFamily="49" charset="0"/>
              </a:rPr>
              <a:t>u,v</a:t>
            </a:r>
            <a:r>
              <a:rPr lang="en-US" sz="1800" dirty="0">
                <a:latin typeface="Consolas" panose="020B0609020204030204" pitchFamily="49" charset="0"/>
              </a:rPr>
              <a:t>)  </a:t>
            </a:r>
            <a:r>
              <a:rPr lang="en-US" sz="1700" dirty="0">
                <a:solidFill>
                  <a:srgbClr val="00B050"/>
                </a:solidFill>
              </a:rPr>
              <a:t>//if new shortest path found</a:t>
            </a:r>
            <a:r>
              <a:rPr lang="en-US" sz="1700" dirty="0">
                <a:solidFill>
                  <a:srgbClr val="00B050"/>
                </a:solidFill>
                <a:latin typeface="Consolas" panose="020B0609020204030204" pitchFamily="49" charset="0"/>
              </a:rPr>
              <a:t/>
            </a:r>
            <a:br>
              <a:rPr lang="en-US" sz="1700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1700" dirty="0">
                <a:latin typeface="Consolas" panose="020B0609020204030204" pitchFamily="49" charset="0"/>
              </a:rPr>
              <a:t>         </a:t>
            </a:r>
            <a:r>
              <a:rPr lang="en-US" sz="1800" dirty="0" err="1">
                <a:latin typeface="Consolas" panose="020B0609020204030204" pitchFamily="49" charset="0"/>
              </a:rPr>
              <a:t>dist</a:t>
            </a:r>
            <a:r>
              <a:rPr lang="en-US" sz="1800" dirty="0">
                <a:latin typeface="Consolas" panose="020B0609020204030204" pitchFamily="49" charset="0"/>
              </a:rPr>
              <a:t>[v] = </a:t>
            </a:r>
            <a:r>
              <a:rPr lang="en-US" sz="1800" dirty="0" err="1">
                <a:latin typeface="Consolas" panose="020B0609020204030204" pitchFamily="49" charset="0"/>
              </a:rPr>
              <a:t>dist</a:t>
            </a:r>
            <a:r>
              <a:rPr lang="en-US" sz="1800" dirty="0">
                <a:latin typeface="Consolas" panose="020B0609020204030204" pitchFamily="49" charset="0"/>
              </a:rPr>
              <a:t>[u] + w(</a:t>
            </a:r>
            <a:r>
              <a:rPr lang="en-US" sz="1800" dirty="0" err="1">
                <a:latin typeface="Consolas" panose="020B0609020204030204" pitchFamily="49" charset="0"/>
              </a:rPr>
              <a:t>u,v</a:t>
            </a:r>
            <a:r>
              <a:rPr lang="en-US" sz="1800" dirty="0">
                <a:latin typeface="Consolas" panose="020B0609020204030204" pitchFamily="49" charset="0"/>
              </a:rPr>
              <a:t>)  </a:t>
            </a:r>
            <a:r>
              <a:rPr lang="en-US" sz="1700" dirty="0">
                <a:solidFill>
                  <a:srgbClr val="00B050"/>
                </a:solidFill>
              </a:rPr>
              <a:t>//set new value of shortest path</a:t>
            </a:r>
          </a:p>
          <a:p>
            <a:pPr marL="0" indent="0">
              <a:buNone/>
            </a:pPr>
            <a:r>
              <a:rPr lang="en-US" sz="1700" dirty="0"/>
              <a:t>                p[v] = u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</a:rPr>
              <a:t>	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4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Vs. Prim’s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3" y="1196752"/>
            <a:ext cx="4377371" cy="3672408"/>
          </a:xfrm>
          <a:ln>
            <a:solidFill>
              <a:srgbClr val="0070C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Dijkstra’s Algorithm</a:t>
            </a:r>
          </a:p>
          <a:p>
            <a:pPr marL="0" indent="0">
              <a:buNone/>
            </a:pPr>
            <a:r>
              <a:rPr lang="en-US" altLang="en-US" sz="1600" dirty="0" err="1">
                <a:latin typeface="Consolas" panose="020B0609020204030204" pitchFamily="49" charset="0"/>
              </a:rPr>
              <a:t>dist</a:t>
            </a:r>
            <a:r>
              <a:rPr lang="en-US" altLang="en-US" sz="1600" dirty="0">
                <a:latin typeface="Consolas" panose="020B0609020204030204" pitchFamily="49" charset="0"/>
              </a:rPr>
              <a:t>[s] = 0  </a:t>
            </a:r>
          </a:p>
          <a:p>
            <a:pPr marL="0" indent="0"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p[s] = NULL      		</a:t>
            </a:r>
            <a:br>
              <a:rPr lang="en-US" altLang="en-US" sz="1600" dirty="0"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for all </a:t>
            </a:r>
            <a:r>
              <a:rPr lang="en-US" altLang="en-US" sz="1600" dirty="0">
                <a:latin typeface="Consolas" panose="020B0609020204030204" pitchFamily="49" charset="0"/>
              </a:rPr>
              <a:t>v ∈ V–{s}</a:t>
            </a:r>
            <a:br>
              <a:rPr lang="en-US" altLang="en-US" sz="1600" dirty="0">
                <a:latin typeface="Consolas" panose="020B0609020204030204" pitchFamily="49" charset="0"/>
              </a:rPr>
            </a:br>
            <a:r>
              <a:rPr lang="en-US" altLang="en-US" sz="1600" dirty="0">
                <a:latin typeface="Consolas" panose="020B0609020204030204" pitchFamily="49" charset="0"/>
              </a:rPr>
              <a:t>   </a:t>
            </a:r>
            <a:r>
              <a:rPr lang="en-US" altLang="en-US" sz="1600" dirty="0" err="1">
                <a:latin typeface="Consolas" panose="020B0609020204030204" pitchFamily="49" charset="0"/>
              </a:rPr>
              <a:t>dist</a:t>
            </a:r>
            <a:r>
              <a:rPr lang="en-US" altLang="en-US" sz="1600" dirty="0">
                <a:latin typeface="Consolas" panose="020B0609020204030204" pitchFamily="49" charset="0"/>
              </a:rPr>
              <a:t>[v] = ∞ 	   	</a:t>
            </a:r>
            <a:br>
              <a:rPr lang="en-US" altLang="en-US" sz="1600" dirty="0">
                <a:latin typeface="Consolas" panose="020B0609020204030204" pitchFamily="49" charset="0"/>
              </a:rPr>
            </a:br>
            <a:r>
              <a:rPr lang="en-US" altLang="en-US" sz="1600" dirty="0">
                <a:latin typeface="Consolas" panose="020B0609020204030204" pitchFamily="49" charset="0"/>
              </a:rPr>
              <a:t>S = ∅ 				</a:t>
            </a:r>
            <a:br>
              <a:rPr lang="en-US" altLang="en-US" sz="1600" dirty="0">
                <a:latin typeface="Consolas" panose="020B0609020204030204" pitchFamily="49" charset="0"/>
              </a:rPr>
            </a:br>
            <a:r>
              <a:rPr lang="en-US" altLang="en-US" sz="1600" dirty="0">
                <a:latin typeface="Consolas" panose="020B0609020204030204" pitchFamily="49" charset="0"/>
              </a:rPr>
              <a:t>Q = V  				</a:t>
            </a:r>
            <a:br>
              <a:rPr lang="en-US" altLang="en-US" sz="1600" dirty="0"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while</a:t>
            </a:r>
            <a:r>
              <a:rPr lang="en-US" altLang="en-US" sz="1600" dirty="0">
                <a:latin typeface="Consolas" panose="020B0609020204030204" pitchFamily="49" charset="0"/>
              </a:rPr>
              <a:t> (Q not empty)		</a:t>
            </a:r>
            <a:br>
              <a:rPr lang="en-US" altLang="en-US" sz="1600" dirty="0">
                <a:latin typeface="Consolas" panose="020B0609020204030204" pitchFamily="49" charset="0"/>
              </a:rPr>
            </a:br>
            <a:r>
              <a:rPr lang="en-US" altLang="en-US" sz="1600" dirty="0">
                <a:latin typeface="Consolas" panose="020B0609020204030204" pitchFamily="49" charset="0"/>
              </a:rPr>
              <a:t>   u =  </a:t>
            </a:r>
            <a:r>
              <a:rPr lang="en-US" altLang="en-US" sz="1600" dirty="0" err="1">
                <a:latin typeface="Consolas" panose="020B0609020204030204" pitchFamily="49" charset="0"/>
              </a:rPr>
              <a:t>mindistance</a:t>
            </a:r>
            <a:r>
              <a:rPr lang="en-US" altLang="en-US" sz="1600" dirty="0">
                <a:latin typeface="Consolas" panose="020B0609020204030204" pitchFamily="49" charset="0"/>
              </a:rPr>
              <a:t>(Q)</a:t>
            </a:r>
            <a:br>
              <a:rPr lang="en-US" altLang="en-US" sz="1600" dirty="0">
                <a:latin typeface="Consolas" panose="020B0609020204030204" pitchFamily="49" charset="0"/>
              </a:rPr>
            </a:br>
            <a:r>
              <a:rPr lang="en-US" altLang="en-US" sz="1600" dirty="0">
                <a:latin typeface="Consolas" panose="020B0609020204030204" pitchFamily="49" charset="0"/>
              </a:rPr>
              <a:t>   S = S∪{u} 			</a:t>
            </a:r>
            <a:br>
              <a:rPr lang="en-US" altLang="en-US" sz="1600" dirty="0">
                <a:latin typeface="Consolas" panose="020B0609020204030204" pitchFamily="49" charset="0"/>
              </a:rPr>
            </a:br>
            <a:r>
              <a:rPr lang="en-US" altLang="en-US" sz="1600" dirty="0">
                <a:latin typeface="Consolas" panose="020B0609020204030204" pitchFamily="49" charset="0"/>
              </a:rPr>
              <a:t>  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 for all </a:t>
            </a:r>
            <a:r>
              <a:rPr lang="en-US" altLang="en-US" sz="1600" dirty="0">
                <a:latin typeface="Consolas" panose="020B0609020204030204" pitchFamily="49" charset="0"/>
              </a:rPr>
              <a:t>v ∈ neighbors[u] &amp;&amp; </a:t>
            </a:r>
            <a:r>
              <a:rPr lang="en-US" altLang="en-US" sz="1600" dirty="0" err="1">
                <a:latin typeface="Consolas" panose="020B0609020204030204" pitchFamily="49" charset="0"/>
                <a:sym typeface="Symbol" panose="05050102010706020507" pitchFamily="18" charset="2"/>
              </a:rPr>
              <a:t>vV-S</a:t>
            </a: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1600" dirty="0">
                <a:latin typeface="Consolas" panose="020B0609020204030204" pitchFamily="49" charset="0"/>
              </a:rPr>
              <a:t/>
            </a:r>
            <a:br>
              <a:rPr lang="en-US" altLang="en-US" sz="1600" dirty="0">
                <a:latin typeface="Consolas" panose="020B0609020204030204" pitchFamily="49" charset="0"/>
              </a:rPr>
            </a:br>
            <a:r>
              <a:rPr lang="en-US" altLang="en-US" sz="1600" dirty="0">
                <a:latin typeface="Consolas" panose="020B0609020204030204" pitchFamily="49" charset="0"/>
              </a:rPr>
              <a:t>      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altLang="en-US" sz="1600" dirty="0">
                <a:latin typeface="Consolas" panose="020B0609020204030204" pitchFamily="49" charset="0"/>
              </a:rPr>
              <a:t> </a:t>
            </a:r>
            <a:r>
              <a:rPr lang="en-US" alt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dist</a:t>
            </a:r>
            <a: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[u] + w(u, v) &lt; </a:t>
            </a:r>
            <a:r>
              <a:rPr lang="en-US" alt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dist</a:t>
            </a:r>
            <a: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[v]</a:t>
            </a:r>
            <a:b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latin typeface="Consolas" panose="020B0609020204030204" pitchFamily="49" charset="0"/>
              </a:rPr>
              <a:t>         </a:t>
            </a:r>
            <a:r>
              <a:rPr lang="en-US" alt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dist</a:t>
            </a:r>
            <a: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[v] = </a:t>
            </a:r>
            <a:r>
              <a:rPr lang="en-US" altLang="en-US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dist</a:t>
            </a:r>
            <a: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[u]</a:t>
            </a:r>
            <a:r>
              <a:rPr lang="en-US" alt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 + </a:t>
            </a:r>
            <a: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w(u, v)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   p[v] = u</a:t>
            </a: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0" y="1165170"/>
            <a:ext cx="4320480" cy="370399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ahoma" pitchFamily="34" charset="0"/>
              <a:buChar char="–"/>
              <a:defRPr sz="19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7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Tahoma" pitchFamily="34" charset="0"/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5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v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solidFill>
                  <a:srgbClr val="0070C0"/>
                </a:solidFill>
                <a:latin typeface="+mj-lt"/>
              </a:rPr>
              <a:t>Prim’s Algorithm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latin typeface="Consolas" panose="020B0609020204030204" pitchFamily="49" charset="0"/>
              </a:rPr>
              <a:t>Q = V[G];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sz="1600" dirty="0"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each</a:t>
            </a:r>
            <a:r>
              <a:rPr lang="en-US" altLang="en-US" sz="1600" dirty="0">
                <a:latin typeface="Consolas" panose="020B0609020204030204" pitchFamily="49" charset="0"/>
              </a:rPr>
              <a:t> </a:t>
            </a:r>
            <a:r>
              <a:rPr lang="en-US" altLang="en-US" sz="1600" i="1" dirty="0">
                <a:latin typeface="Consolas" panose="020B0609020204030204" pitchFamily="49" charset="0"/>
              </a:rPr>
              <a:t>u</a:t>
            </a:r>
            <a:r>
              <a:rPr lang="en-US" altLang="en-US" sz="1600" dirty="0"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 Q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   key[u] = ;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key[r] = 0;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p[r] = NULL;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while</a:t>
            </a: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 (Q not empty)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   u = </a:t>
            </a:r>
            <a:r>
              <a:rPr lang="en-US" altLang="en-US" sz="1600" dirty="0" err="1">
                <a:latin typeface="Consolas" panose="020B0609020204030204" pitchFamily="49" charset="0"/>
                <a:sym typeface="Symbol" panose="05050102010706020507" pitchFamily="18" charset="2"/>
              </a:rPr>
              <a:t>ExtractMin</a:t>
            </a: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(Q);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   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for</a:t>
            </a: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each</a:t>
            </a: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 </a:t>
            </a:r>
            <a:r>
              <a:rPr lang="en-US" altLang="en-US" sz="1600" i="1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1600" dirty="0"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 </a:t>
            </a:r>
            <a:r>
              <a:rPr lang="en-US" altLang="en-US" sz="1600" dirty="0" err="1">
                <a:latin typeface="Consolas" panose="020B0609020204030204" pitchFamily="49" charset="0"/>
                <a:sym typeface="Symbol" panose="05050102010706020507" pitchFamily="18" charset="2"/>
              </a:rPr>
              <a:t>Adj</a:t>
            </a: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[</a:t>
            </a:r>
            <a:r>
              <a:rPr lang="en-US" altLang="en-US" sz="1600" i="1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]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      </a:t>
            </a:r>
            <a:r>
              <a:rPr lang="en-US" altLang="en-US" sz="1600" dirty="0">
                <a:solidFill>
                  <a:srgbClr val="0070C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if</a:t>
            </a: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 (v</a:t>
            </a:r>
            <a:r>
              <a:rPr lang="en-US" altLang="en-US" sz="1600" dirty="0"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 Q and </a:t>
            </a:r>
            <a: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w(</a:t>
            </a:r>
            <a:r>
              <a:rPr lang="en-US" altLang="en-US" sz="1600" i="1" dirty="0" err="1">
                <a:solidFill>
                  <a:srgbClr val="FF000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) &lt; key[</a:t>
            </a:r>
            <a:r>
              <a:rPr lang="en-US" altLang="en-US" sz="1600" i="1" dirty="0">
                <a:solidFill>
                  <a:srgbClr val="FF000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]</a:t>
            </a: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         p[v] = u;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600" dirty="0">
                <a:latin typeface="Consolas" panose="020B0609020204030204" pitchFamily="49" charset="0"/>
                <a:sym typeface="Symbol" panose="05050102010706020507" pitchFamily="18" charset="2"/>
              </a:rPr>
              <a:t>         </a:t>
            </a:r>
            <a: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key[v] = w(</a:t>
            </a:r>
            <a:r>
              <a:rPr lang="en-US" altLang="en-US" sz="1600" dirty="0" err="1">
                <a:solidFill>
                  <a:srgbClr val="FF000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u,v</a:t>
            </a:r>
            <a:r>
              <a:rPr lang="en-US" altLang="en-US" sz="1600" dirty="0">
                <a:solidFill>
                  <a:srgbClr val="FF0000"/>
                </a:solidFill>
                <a:latin typeface="Consolas" panose="020B0609020204030204" pitchFamily="49" charset="0"/>
                <a:sym typeface="Symbol" panose="05050102010706020507" pitchFamily="18" charset="2"/>
              </a:rPr>
              <a:t>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1600" dirty="0">
              <a:latin typeface="Consolas" panose="020B0609020204030204" pitchFamily="49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7555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0" name="Oval 3"/>
          <p:cNvSpPr>
            <a:spLocks noChangeArrowheads="1"/>
          </p:cNvSpPr>
          <p:nvPr/>
        </p:nvSpPr>
        <p:spPr bwMode="auto">
          <a:xfrm>
            <a:off x="295725" y="237073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A</a:t>
            </a:r>
          </a:p>
        </p:txBody>
      </p:sp>
      <p:sp>
        <p:nvSpPr>
          <p:cNvPr id="61" name="Oval 4"/>
          <p:cNvSpPr>
            <a:spLocks noChangeArrowheads="1"/>
          </p:cNvSpPr>
          <p:nvPr/>
        </p:nvSpPr>
        <p:spPr bwMode="auto">
          <a:xfrm>
            <a:off x="20483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B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38009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D</a:t>
            </a: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2048325" y="33803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C</a:t>
            </a:r>
          </a:p>
        </p:txBody>
      </p:sp>
      <p:sp>
        <p:nvSpPr>
          <p:cNvPr id="64" name="Oval 7"/>
          <p:cNvSpPr>
            <a:spLocks noChangeArrowheads="1"/>
          </p:cNvSpPr>
          <p:nvPr/>
        </p:nvSpPr>
        <p:spPr bwMode="auto">
          <a:xfrm>
            <a:off x="3800925" y="33803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E</a:t>
            </a:r>
          </a:p>
        </p:txBody>
      </p:sp>
      <p:cxnSp>
        <p:nvCxnSpPr>
          <p:cNvPr id="65" name="AutoShape 8"/>
          <p:cNvCxnSpPr>
            <a:cxnSpLocks noChangeShapeType="1"/>
            <a:stCxn id="60" idx="7"/>
            <a:endCxn id="61" idx="2"/>
          </p:cNvCxnSpPr>
          <p:nvPr/>
        </p:nvCxnSpPr>
        <p:spPr bwMode="auto">
          <a:xfrm flipV="1">
            <a:off x="875163" y="1700808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9"/>
          <p:cNvCxnSpPr>
            <a:cxnSpLocks noChangeShapeType="1"/>
            <a:stCxn id="60" idx="5"/>
            <a:endCxn id="63" idx="2"/>
          </p:cNvCxnSpPr>
          <p:nvPr/>
        </p:nvCxnSpPr>
        <p:spPr bwMode="auto">
          <a:xfrm>
            <a:off x="875163" y="295017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AutoShape 10"/>
          <p:cNvCxnSpPr>
            <a:cxnSpLocks noChangeShapeType="1"/>
            <a:stCxn id="61" idx="6"/>
            <a:endCxn id="62" idx="2"/>
          </p:cNvCxnSpPr>
          <p:nvPr/>
        </p:nvCxnSpPr>
        <p:spPr bwMode="auto">
          <a:xfrm>
            <a:off x="2727775" y="17008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AutoShape 19"/>
          <p:cNvCxnSpPr>
            <a:cxnSpLocks noChangeShapeType="1"/>
            <a:stCxn id="63" idx="6"/>
            <a:endCxn id="64" idx="2"/>
          </p:cNvCxnSpPr>
          <p:nvPr/>
        </p:nvCxnSpPr>
        <p:spPr bwMode="auto">
          <a:xfrm>
            <a:off x="2727775" y="37201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Line 20"/>
          <p:cNvSpPr>
            <a:spLocks noChangeShapeType="1"/>
          </p:cNvSpPr>
          <p:nvPr/>
        </p:nvSpPr>
        <p:spPr bwMode="auto">
          <a:xfrm flipV="1">
            <a:off x="2734125" y="1805583"/>
            <a:ext cx="1066800" cy="1828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78" name="Text Box 21"/>
          <p:cNvSpPr txBox="1">
            <a:spLocks noChangeArrowheads="1"/>
          </p:cNvSpPr>
          <p:nvPr/>
        </p:nvSpPr>
        <p:spPr bwMode="auto">
          <a:xfrm>
            <a:off x="905325" y="1691283"/>
            <a:ext cx="5757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10</a:t>
            </a:r>
          </a:p>
        </p:txBody>
      </p:sp>
      <p:sp>
        <p:nvSpPr>
          <p:cNvPr id="79" name="Text Box 22"/>
          <p:cNvSpPr txBox="1">
            <a:spLocks noChangeArrowheads="1"/>
          </p:cNvSpPr>
          <p:nvPr/>
        </p:nvSpPr>
        <p:spPr bwMode="auto">
          <a:xfrm>
            <a:off x="1057725" y="31771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3</a:t>
            </a:r>
          </a:p>
        </p:txBody>
      </p:sp>
      <p:sp>
        <p:nvSpPr>
          <p:cNvPr id="80" name="Text Box 23"/>
          <p:cNvSpPr txBox="1">
            <a:spLocks noChangeArrowheads="1"/>
          </p:cNvSpPr>
          <p:nvPr/>
        </p:nvSpPr>
        <p:spPr bwMode="auto">
          <a:xfrm>
            <a:off x="1784041" y="2335215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1</a:t>
            </a:r>
          </a:p>
        </p:txBody>
      </p:sp>
      <p:sp>
        <p:nvSpPr>
          <p:cNvPr id="81" name="Text Box 24"/>
          <p:cNvSpPr txBox="1">
            <a:spLocks noChangeArrowheads="1"/>
          </p:cNvSpPr>
          <p:nvPr/>
        </p:nvSpPr>
        <p:spPr bwMode="auto">
          <a:xfrm>
            <a:off x="2540834" y="2540661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4</a:t>
            </a:r>
          </a:p>
        </p:txBody>
      </p:sp>
      <p:sp>
        <p:nvSpPr>
          <p:cNvPr id="82" name="Text Box 25"/>
          <p:cNvSpPr txBox="1">
            <a:spLocks noChangeArrowheads="1"/>
          </p:cNvSpPr>
          <p:nvPr/>
        </p:nvSpPr>
        <p:spPr bwMode="auto">
          <a:xfrm>
            <a:off x="3610809" y="2415357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7</a:t>
            </a:r>
          </a:p>
        </p:txBody>
      </p:sp>
      <p:sp>
        <p:nvSpPr>
          <p:cNvPr id="83" name="Text Box 26"/>
          <p:cNvSpPr txBox="1">
            <a:spLocks noChangeArrowheads="1"/>
          </p:cNvSpPr>
          <p:nvPr/>
        </p:nvSpPr>
        <p:spPr bwMode="auto">
          <a:xfrm>
            <a:off x="4371656" y="2651458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9</a:t>
            </a:r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2981775" y="22627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8</a:t>
            </a:r>
          </a:p>
        </p:txBody>
      </p:sp>
      <p:sp>
        <p:nvSpPr>
          <p:cNvPr id="85" name="Text Box 28"/>
          <p:cNvSpPr txBox="1">
            <a:spLocks noChangeArrowheads="1"/>
          </p:cNvSpPr>
          <p:nvPr/>
        </p:nvSpPr>
        <p:spPr bwMode="auto">
          <a:xfrm>
            <a:off x="3115125" y="11959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6" name="Text Box 29"/>
          <p:cNvSpPr txBox="1">
            <a:spLocks noChangeArrowheads="1"/>
          </p:cNvSpPr>
          <p:nvPr/>
        </p:nvSpPr>
        <p:spPr bwMode="auto">
          <a:xfrm>
            <a:off x="3115125" y="3648670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9" name="Freeform 88"/>
          <p:cNvSpPr/>
          <p:nvPr/>
        </p:nvSpPr>
        <p:spPr>
          <a:xfrm>
            <a:off x="1788931" y="1900278"/>
            <a:ext cx="341523" cy="1553378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0" name="Freeform 89"/>
          <p:cNvSpPr/>
          <p:nvPr/>
        </p:nvSpPr>
        <p:spPr>
          <a:xfrm rot="10800000">
            <a:off x="2624549" y="1948184"/>
            <a:ext cx="341523" cy="1505471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3569838" y="1967262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2" name="Freeform 91"/>
          <p:cNvSpPr/>
          <p:nvPr/>
        </p:nvSpPr>
        <p:spPr>
          <a:xfrm rot="10800000">
            <a:off x="4428807" y="2035771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aphicFrame>
        <p:nvGraphicFramePr>
          <p:cNvPr id="93" name="Group 43"/>
          <p:cNvGraphicFramePr>
            <a:graphicFrameLocks noGrp="1"/>
          </p:cNvGraphicFramePr>
          <p:nvPr/>
        </p:nvGraphicFramePr>
        <p:xfrm>
          <a:off x="5465536" y="4031927"/>
          <a:ext cx="3357789" cy="2194560"/>
        </p:xfrm>
        <a:graphic>
          <a:graphicData uri="http://schemas.openxmlformats.org/drawingml/2006/table">
            <a:tbl>
              <a:tblPr/>
              <a:tblGrid>
                <a:gridCol w="92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4" name="Text Box 43"/>
          <p:cNvSpPr txBox="1">
            <a:spLocks noChangeArrowheads="1"/>
          </p:cNvSpPr>
          <p:nvPr/>
        </p:nvSpPr>
        <p:spPr bwMode="auto">
          <a:xfrm>
            <a:off x="732024" y="5401202"/>
            <a:ext cx="10823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>
                <a:latin typeface="+mj-lt"/>
              </a:rPr>
              <a:t>S: {}</a:t>
            </a:r>
          </a:p>
        </p:txBody>
      </p:sp>
      <p:sp>
        <p:nvSpPr>
          <p:cNvPr id="95" name="Text Box 31"/>
          <p:cNvSpPr txBox="1">
            <a:spLocks noChangeArrowheads="1"/>
          </p:cNvSpPr>
          <p:nvPr/>
        </p:nvSpPr>
        <p:spPr bwMode="auto">
          <a:xfrm>
            <a:off x="584636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A</a:t>
            </a:r>
          </a:p>
        </p:txBody>
      </p:sp>
      <p:sp>
        <p:nvSpPr>
          <p:cNvPr id="96" name="Text Box 32"/>
          <p:cNvSpPr txBox="1">
            <a:spLocks noChangeArrowheads="1"/>
          </p:cNvSpPr>
          <p:nvPr/>
        </p:nvSpPr>
        <p:spPr bwMode="auto">
          <a:xfrm>
            <a:off x="64623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B</a:t>
            </a:r>
          </a:p>
        </p:txBody>
      </p:sp>
      <p:sp>
        <p:nvSpPr>
          <p:cNvPr id="97" name="Text Box 33"/>
          <p:cNvSpPr txBox="1">
            <a:spLocks noChangeArrowheads="1"/>
          </p:cNvSpPr>
          <p:nvPr/>
        </p:nvSpPr>
        <p:spPr bwMode="auto">
          <a:xfrm>
            <a:off x="7054453" y="1195983"/>
            <a:ext cx="4315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C</a:t>
            </a:r>
          </a:p>
        </p:txBody>
      </p:sp>
      <p:sp>
        <p:nvSpPr>
          <p:cNvPr id="98" name="Text Box 34"/>
          <p:cNvSpPr txBox="1">
            <a:spLocks noChangeArrowheads="1"/>
          </p:cNvSpPr>
          <p:nvPr/>
        </p:nvSpPr>
        <p:spPr bwMode="auto">
          <a:xfrm>
            <a:off x="7652940" y="1195983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D</a:t>
            </a:r>
          </a:p>
        </p:txBody>
      </p:sp>
      <p:sp>
        <p:nvSpPr>
          <p:cNvPr id="99" name="Text Box 35"/>
          <p:cNvSpPr txBox="1">
            <a:spLocks noChangeArrowheads="1"/>
          </p:cNvSpPr>
          <p:nvPr/>
        </p:nvSpPr>
        <p:spPr bwMode="auto">
          <a:xfrm>
            <a:off x="82911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E</a:t>
            </a:r>
          </a:p>
        </p:txBody>
      </p:sp>
      <p:sp>
        <p:nvSpPr>
          <p:cNvPr id="100" name="Text Box 36"/>
          <p:cNvSpPr txBox="1">
            <a:spLocks noChangeArrowheads="1"/>
          </p:cNvSpPr>
          <p:nvPr/>
        </p:nvSpPr>
        <p:spPr bwMode="auto">
          <a:xfrm>
            <a:off x="5147865" y="1195983"/>
            <a:ext cx="620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Q:</a:t>
            </a:r>
          </a:p>
        </p:txBody>
      </p:sp>
      <p:sp>
        <p:nvSpPr>
          <p:cNvPr id="101" name="Text Box 37"/>
          <p:cNvSpPr txBox="1">
            <a:spLocks noChangeArrowheads="1"/>
          </p:cNvSpPr>
          <p:nvPr/>
        </p:nvSpPr>
        <p:spPr bwMode="auto">
          <a:xfrm>
            <a:off x="5893990" y="1805583"/>
            <a:ext cx="3529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0</a:t>
            </a:r>
          </a:p>
        </p:txBody>
      </p:sp>
      <p:sp>
        <p:nvSpPr>
          <p:cNvPr id="102" name="Text Box 38"/>
          <p:cNvSpPr txBox="1">
            <a:spLocks noChangeArrowheads="1"/>
          </p:cNvSpPr>
          <p:nvPr/>
        </p:nvSpPr>
        <p:spPr bwMode="auto">
          <a:xfrm>
            <a:off x="64781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3" name="Text Box 39"/>
          <p:cNvSpPr txBox="1">
            <a:spLocks noChangeArrowheads="1"/>
          </p:cNvSpPr>
          <p:nvPr/>
        </p:nvSpPr>
        <p:spPr bwMode="auto">
          <a:xfrm>
            <a:off x="7083028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4" name="Text Box 40"/>
          <p:cNvSpPr txBox="1">
            <a:spLocks noChangeArrowheads="1"/>
          </p:cNvSpPr>
          <p:nvPr/>
        </p:nvSpPr>
        <p:spPr bwMode="auto">
          <a:xfrm>
            <a:off x="769104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5" name="Text Box 41"/>
          <p:cNvSpPr txBox="1">
            <a:spLocks noChangeArrowheads="1"/>
          </p:cNvSpPr>
          <p:nvPr/>
        </p:nvSpPr>
        <p:spPr bwMode="auto">
          <a:xfrm>
            <a:off x="83069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6" name="Line 42"/>
          <p:cNvSpPr>
            <a:spLocks noChangeShapeType="1"/>
          </p:cNvSpPr>
          <p:nvPr/>
        </p:nvSpPr>
        <p:spPr bwMode="auto">
          <a:xfrm>
            <a:off x="5824140" y="1805583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75163" y="4532609"/>
            <a:ext cx="1827167" cy="42473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ja-JP" sz="2400" dirty="0">
                <a:latin typeface="+mj-lt"/>
              </a:rPr>
              <a:t>Initialization</a:t>
            </a:r>
            <a:endParaRPr lang="en-US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581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0" name="Oval 3"/>
          <p:cNvSpPr>
            <a:spLocks noChangeArrowheads="1"/>
          </p:cNvSpPr>
          <p:nvPr/>
        </p:nvSpPr>
        <p:spPr bwMode="auto">
          <a:xfrm>
            <a:off x="295725" y="237073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A</a:t>
            </a:r>
          </a:p>
        </p:txBody>
      </p:sp>
      <p:sp>
        <p:nvSpPr>
          <p:cNvPr id="61" name="Oval 4"/>
          <p:cNvSpPr>
            <a:spLocks noChangeArrowheads="1"/>
          </p:cNvSpPr>
          <p:nvPr/>
        </p:nvSpPr>
        <p:spPr bwMode="auto">
          <a:xfrm>
            <a:off x="20483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B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38009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D</a:t>
            </a: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2048325" y="33803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C</a:t>
            </a:r>
          </a:p>
        </p:txBody>
      </p:sp>
      <p:sp>
        <p:nvSpPr>
          <p:cNvPr id="64" name="Oval 7"/>
          <p:cNvSpPr>
            <a:spLocks noChangeArrowheads="1"/>
          </p:cNvSpPr>
          <p:nvPr/>
        </p:nvSpPr>
        <p:spPr bwMode="auto">
          <a:xfrm>
            <a:off x="3800925" y="33803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E</a:t>
            </a:r>
          </a:p>
        </p:txBody>
      </p:sp>
      <p:cxnSp>
        <p:nvCxnSpPr>
          <p:cNvPr id="65" name="AutoShape 8"/>
          <p:cNvCxnSpPr>
            <a:cxnSpLocks noChangeShapeType="1"/>
            <a:stCxn id="60" idx="7"/>
            <a:endCxn id="61" idx="2"/>
          </p:cNvCxnSpPr>
          <p:nvPr/>
        </p:nvCxnSpPr>
        <p:spPr bwMode="auto">
          <a:xfrm flipV="1">
            <a:off x="875163" y="1700808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9"/>
          <p:cNvCxnSpPr>
            <a:cxnSpLocks noChangeShapeType="1"/>
            <a:stCxn id="60" idx="5"/>
            <a:endCxn id="63" idx="2"/>
          </p:cNvCxnSpPr>
          <p:nvPr/>
        </p:nvCxnSpPr>
        <p:spPr bwMode="auto">
          <a:xfrm>
            <a:off x="875163" y="295017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AutoShape 10"/>
          <p:cNvCxnSpPr>
            <a:cxnSpLocks noChangeShapeType="1"/>
            <a:stCxn id="61" idx="6"/>
            <a:endCxn id="62" idx="2"/>
          </p:cNvCxnSpPr>
          <p:nvPr/>
        </p:nvCxnSpPr>
        <p:spPr bwMode="auto">
          <a:xfrm>
            <a:off x="2727775" y="17008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AutoShape 19"/>
          <p:cNvCxnSpPr>
            <a:cxnSpLocks noChangeShapeType="1"/>
            <a:stCxn id="63" idx="6"/>
            <a:endCxn id="64" idx="2"/>
          </p:cNvCxnSpPr>
          <p:nvPr/>
        </p:nvCxnSpPr>
        <p:spPr bwMode="auto">
          <a:xfrm>
            <a:off x="2727775" y="37201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Line 20"/>
          <p:cNvSpPr>
            <a:spLocks noChangeShapeType="1"/>
          </p:cNvSpPr>
          <p:nvPr/>
        </p:nvSpPr>
        <p:spPr bwMode="auto">
          <a:xfrm flipV="1">
            <a:off x="2734125" y="1805583"/>
            <a:ext cx="1066800" cy="1828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78" name="Text Box 21"/>
          <p:cNvSpPr txBox="1">
            <a:spLocks noChangeArrowheads="1"/>
          </p:cNvSpPr>
          <p:nvPr/>
        </p:nvSpPr>
        <p:spPr bwMode="auto">
          <a:xfrm>
            <a:off x="905325" y="1691283"/>
            <a:ext cx="5757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10</a:t>
            </a:r>
          </a:p>
        </p:txBody>
      </p:sp>
      <p:sp>
        <p:nvSpPr>
          <p:cNvPr id="79" name="Text Box 22"/>
          <p:cNvSpPr txBox="1">
            <a:spLocks noChangeArrowheads="1"/>
          </p:cNvSpPr>
          <p:nvPr/>
        </p:nvSpPr>
        <p:spPr bwMode="auto">
          <a:xfrm>
            <a:off x="1057725" y="31771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3</a:t>
            </a:r>
          </a:p>
        </p:txBody>
      </p:sp>
      <p:sp>
        <p:nvSpPr>
          <p:cNvPr id="80" name="Text Box 23"/>
          <p:cNvSpPr txBox="1">
            <a:spLocks noChangeArrowheads="1"/>
          </p:cNvSpPr>
          <p:nvPr/>
        </p:nvSpPr>
        <p:spPr bwMode="auto">
          <a:xfrm>
            <a:off x="1784041" y="2335215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1</a:t>
            </a:r>
          </a:p>
        </p:txBody>
      </p:sp>
      <p:sp>
        <p:nvSpPr>
          <p:cNvPr id="81" name="Text Box 24"/>
          <p:cNvSpPr txBox="1">
            <a:spLocks noChangeArrowheads="1"/>
          </p:cNvSpPr>
          <p:nvPr/>
        </p:nvSpPr>
        <p:spPr bwMode="auto">
          <a:xfrm>
            <a:off x="2540834" y="2540661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4</a:t>
            </a:r>
          </a:p>
        </p:txBody>
      </p:sp>
      <p:sp>
        <p:nvSpPr>
          <p:cNvPr id="82" name="Text Box 25"/>
          <p:cNvSpPr txBox="1">
            <a:spLocks noChangeArrowheads="1"/>
          </p:cNvSpPr>
          <p:nvPr/>
        </p:nvSpPr>
        <p:spPr bwMode="auto">
          <a:xfrm>
            <a:off x="3610809" y="2415357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7</a:t>
            </a:r>
          </a:p>
        </p:txBody>
      </p:sp>
      <p:sp>
        <p:nvSpPr>
          <p:cNvPr id="83" name="Text Box 26"/>
          <p:cNvSpPr txBox="1">
            <a:spLocks noChangeArrowheads="1"/>
          </p:cNvSpPr>
          <p:nvPr/>
        </p:nvSpPr>
        <p:spPr bwMode="auto">
          <a:xfrm>
            <a:off x="4371656" y="2651458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9</a:t>
            </a:r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2981775" y="22627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8</a:t>
            </a:r>
          </a:p>
        </p:txBody>
      </p:sp>
      <p:sp>
        <p:nvSpPr>
          <p:cNvPr id="85" name="Text Box 28"/>
          <p:cNvSpPr txBox="1">
            <a:spLocks noChangeArrowheads="1"/>
          </p:cNvSpPr>
          <p:nvPr/>
        </p:nvSpPr>
        <p:spPr bwMode="auto">
          <a:xfrm>
            <a:off x="3115125" y="11959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6" name="Text Box 29"/>
          <p:cNvSpPr txBox="1">
            <a:spLocks noChangeArrowheads="1"/>
          </p:cNvSpPr>
          <p:nvPr/>
        </p:nvSpPr>
        <p:spPr bwMode="auto">
          <a:xfrm>
            <a:off x="3115125" y="3648670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9" name="Freeform 88"/>
          <p:cNvSpPr/>
          <p:nvPr/>
        </p:nvSpPr>
        <p:spPr>
          <a:xfrm>
            <a:off x="1788931" y="1900278"/>
            <a:ext cx="341523" cy="1553378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0" name="Freeform 89"/>
          <p:cNvSpPr/>
          <p:nvPr/>
        </p:nvSpPr>
        <p:spPr>
          <a:xfrm rot="10800000">
            <a:off x="2624549" y="1948184"/>
            <a:ext cx="341523" cy="1505471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3569838" y="1967262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2" name="Freeform 91"/>
          <p:cNvSpPr/>
          <p:nvPr/>
        </p:nvSpPr>
        <p:spPr>
          <a:xfrm rot="10800000">
            <a:off x="4428807" y="2035771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aphicFrame>
        <p:nvGraphicFramePr>
          <p:cNvPr id="93" name="Group 43"/>
          <p:cNvGraphicFramePr>
            <a:graphicFrameLocks noGrp="1"/>
          </p:cNvGraphicFramePr>
          <p:nvPr/>
        </p:nvGraphicFramePr>
        <p:xfrm>
          <a:off x="5465536" y="4031927"/>
          <a:ext cx="3357789" cy="2194560"/>
        </p:xfrm>
        <a:graphic>
          <a:graphicData uri="http://schemas.openxmlformats.org/drawingml/2006/table">
            <a:tbl>
              <a:tblPr/>
              <a:tblGrid>
                <a:gridCol w="92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4" name="Text Box 43"/>
          <p:cNvSpPr txBox="1">
            <a:spLocks noChangeArrowheads="1"/>
          </p:cNvSpPr>
          <p:nvPr/>
        </p:nvSpPr>
        <p:spPr bwMode="auto">
          <a:xfrm>
            <a:off x="732024" y="5401202"/>
            <a:ext cx="13292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>
                <a:latin typeface="+mj-lt"/>
              </a:rPr>
              <a:t>S: {A}</a:t>
            </a:r>
          </a:p>
        </p:txBody>
      </p:sp>
      <p:sp>
        <p:nvSpPr>
          <p:cNvPr id="95" name="Text Box 31"/>
          <p:cNvSpPr txBox="1">
            <a:spLocks noChangeArrowheads="1"/>
          </p:cNvSpPr>
          <p:nvPr/>
        </p:nvSpPr>
        <p:spPr bwMode="auto">
          <a:xfrm>
            <a:off x="584636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A</a:t>
            </a:r>
          </a:p>
        </p:txBody>
      </p:sp>
      <p:sp>
        <p:nvSpPr>
          <p:cNvPr id="96" name="Text Box 32"/>
          <p:cNvSpPr txBox="1">
            <a:spLocks noChangeArrowheads="1"/>
          </p:cNvSpPr>
          <p:nvPr/>
        </p:nvSpPr>
        <p:spPr bwMode="auto">
          <a:xfrm>
            <a:off x="64623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B</a:t>
            </a:r>
          </a:p>
        </p:txBody>
      </p:sp>
      <p:sp>
        <p:nvSpPr>
          <p:cNvPr id="97" name="Text Box 33"/>
          <p:cNvSpPr txBox="1">
            <a:spLocks noChangeArrowheads="1"/>
          </p:cNvSpPr>
          <p:nvPr/>
        </p:nvSpPr>
        <p:spPr bwMode="auto">
          <a:xfrm>
            <a:off x="7054453" y="1195983"/>
            <a:ext cx="4315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C</a:t>
            </a:r>
          </a:p>
        </p:txBody>
      </p:sp>
      <p:sp>
        <p:nvSpPr>
          <p:cNvPr id="98" name="Text Box 34"/>
          <p:cNvSpPr txBox="1">
            <a:spLocks noChangeArrowheads="1"/>
          </p:cNvSpPr>
          <p:nvPr/>
        </p:nvSpPr>
        <p:spPr bwMode="auto">
          <a:xfrm>
            <a:off x="7652940" y="1195983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D</a:t>
            </a:r>
          </a:p>
        </p:txBody>
      </p:sp>
      <p:sp>
        <p:nvSpPr>
          <p:cNvPr id="99" name="Text Box 35"/>
          <p:cNvSpPr txBox="1">
            <a:spLocks noChangeArrowheads="1"/>
          </p:cNvSpPr>
          <p:nvPr/>
        </p:nvSpPr>
        <p:spPr bwMode="auto">
          <a:xfrm>
            <a:off x="82911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E</a:t>
            </a:r>
          </a:p>
        </p:txBody>
      </p:sp>
      <p:sp>
        <p:nvSpPr>
          <p:cNvPr id="100" name="Text Box 36"/>
          <p:cNvSpPr txBox="1">
            <a:spLocks noChangeArrowheads="1"/>
          </p:cNvSpPr>
          <p:nvPr/>
        </p:nvSpPr>
        <p:spPr bwMode="auto">
          <a:xfrm>
            <a:off x="5147865" y="1195983"/>
            <a:ext cx="620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Q:</a:t>
            </a:r>
          </a:p>
        </p:txBody>
      </p:sp>
      <p:sp>
        <p:nvSpPr>
          <p:cNvPr id="101" name="Text Box 37"/>
          <p:cNvSpPr txBox="1">
            <a:spLocks noChangeArrowheads="1"/>
          </p:cNvSpPr>
          <p:nvPr/>
        </p:nvSpPr>
        <p:spPr bwMode="auto">
          <a:xfrm>
            <a:off x="5893990" y="1805583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0</a:t>
            </a:r>
          </a:p>
        </p:txBody>
      </p:sp>
      <p:sp>
        <p:nvSpPr>
          <p:cNvPr id="102" name="Text Box 38"/>
          <p:cNvSpPr txBox="1">
            <a:spLocks noChangeArrowheads="1"/>
          </p:cNvSpPr>
          <p:nvPr/>
        </p:nvSpPr>
        <p:spPr bwMode="auto">
          <a:xfrm>
            <a:off x="64781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3" name="Text Box 39"/>
          <p:cNvSpPr txBox="1">
            <a:spLocks noChangeArrowheads="1"/>
          </p:cNvSpPr>
          <p:nvPr/>
        </p:nvSpPr>
        <p:spPr bwMode="auto">
          <a:xfrm>
            <a:off x="7083028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4" name="Text Box 40"/>
          <p:cNvSpPr txBox="1">
            <a:spLocks noChangeArrowheads="1"/>
          </p:cNvSpPr>
          <p:nvPr/>
        </p:nvSpPr>
        <p:spPr bwMode="auto">
          <a:xfrm>
            <a:off x="769104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5" name="Text Box 41"/>
          <p:cNvSpPr txBox="1">
            <a:spLocks noChangeArrowheads="1"/>
          </p:cNvSpPr>
          <p:nvPr/>
        </p:nvSpPr>
        <p:spPr bwMode="auto">
          <a:xfrm>
            <a:off x="83069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6" name="Line 42"/>
          <p:cNvSpPr>
            <a:spLocks noChangeShapeType="1"/>
          </p:cNvSpPr>
          <p:nvPr/>
        </p:nvSpPr>
        <p:spPr bwMode="auto">
          <a:xfrm>
            <a:off x="5824140" y="1805583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5163" y="4532609"/>
            <a:ext cx="3028393" cy="42473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ja-JP" sz="2400" dirty="0">
                <a:latin typeface="Consolas" panose="020B0609020204030204" pitchFamily="49" charset="0"/>
              </a:rPr>
              <a:t>A </a:t>
            </a:r>
            <a:r>
              <a:rPr lang="en-US" altLang="ja-JP" sz="2400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ja-JP" sz="2400" dirty="0">
                <a:latin typeface="Consolas" panose="020B0609020204030204" pitchFamily="49" charset="0"/>
              </a:rPr>
              <a:t>E</a:t>
            </a:r>
            <a:r>
              <a:rPr lang="en-US" altLang="ja-JP" dirty="0">
                <a:latin typeface="Consolas" panose="020B0609020204030204" pitchFamily="49" charset="0"/>
              </a:rPr>
              <a:t>XTRACT</a:t>
            </a:r>
            <a:r>
              <a:rPr lang="en-US" altLang="ja-JP" sz="2400" dirty="0">
                <a:latin typeface="Consolas" panose="020B0609020204030204" pitchFamily="49" charset="0"/>
              </a:rPr>
              <a:t>-M</a:t>
            </a:r>
            <a:r>
              <a:rPr lang="en-US" altLang="ja-JP" dirty="0">
                <a:latin typeface="Consolas" panose="020B0609020204030204" pitchFamily="49" charset="0"/>
              </a:rPr>
              <a:t>IN</a:t>
            </a:r>
            <a:r>
              <a:rPr lang="en-US" altLang="ja-JP" sz="2400" dirty="0">
                <a:latin typeface="Consolas" panose="020B0609020204030204" pitchFamily="49" charset="0"/>
              </a:rPr>
              <a:t>(Q)</a:t>
            </a:r>
            <a:endParaRPr lang="en-US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3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60" name="Oval 3"/>
          <p:cNvSpPr>
            <a:spLocks noChangeArrowheads="1"/>
          </p:cNvSpPr>
          <p:nvPr/>
        </p:nvSpPr>
        <p:spPr bwMode="auto">
          <a:xfrm>
            <a:off x="295725" y="237073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A</a:t>
            </a:r>
          </a:p>
        </p:txBody>
      </p:sp>
      <p:sp>
        <p:nvSpPr>
          <p:cNvPr id="61" name="Oval 4"/>
          <p:cNvSpPr>
            <a:spLocks noChangeArrowheads="1"/>
          </p:cNvSpPr>
          <p:nvPr/>
        </p:nvSpPr>
        <p:spPr bwMode="auto">
          <a:xfrm>
            <a:off x="20483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B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38009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D</a:t>
            </a: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2048325" y="33803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C</a:t>
            </a:r>
          </a:p>
        </p:txBody>
      </p:sp>
      <p:sp>
        <p:nvSpPr>
          <p:cNvPr id="64" name="Oval 7"/>
          <p:cNvSpPr>
            <a:spLocks noChangeArrowheads="1"/>
          </p:cNvSpPr>
          <p:nvPr/>
        </p:nvSpPr>
        <p:spPr bwMode="auto">
          <a:xfrm>
            <a:off x="3800925" y="33803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E</a:t>
            </a:r>
          </a:p>
        </p:txBody>
      </p:sp>
      <p:cxnSp>
        <p:nvCxnSpPr>
          <p:cNvPr id="65" name="AutoShape 8"/>
          <p:cNvCxnSpPr>
            <a:cxnSpLocks noChangeShapeType="1"/>
            <a:stCxn id="60" idx="7"/>
            <a:endCxn id="61" idx="2"/>
          </p:cNvCxnSpPr>
          <p:nvPr/>
        </p:nvCxnSpPr>
        <p:spPr bwMode="auto">
          <a:xfrm flipV="1">
            <a:off x="875163" y="1700808"/>
            <a:ext cx="1173162" cy="769937"/>
          </a:xfrm>
          <a:prstGeom prst="straightConnector1">
            <a:avLst/>
          </a:prstGeom>
          <a:noFill/>
          <a:ln w="50800">
            <a:solidFill>
              <a:srgbClr val="0070C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9"/>
          <p:cNvCxnSpPr>
            <a:cxnSpLocks noChangeShapeType="1"/>
            <a:stCxn id="60" idx="5"/>
            <a:endCxn id="63" idx="2"/>
          </p:cNvCxnSpPr>
          <p:nvPr/>
        </p:nvCxnSpPr>
        <p:spPr bwMode="auto">
          <a:xfrm>
            <a:off x="875163" y="2950170"/>
            <a:ext cx="1173162" cy="769938"/>
          </a:xfrm>
          <a:prstGeom prst="straightConnector1">
            <a:avLst/>
          </a:prstGeom>
          <a:noFill/>
          <a:ln w="50800">
            <a:solidFill>
              <a:srgbClr val="0070C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AutoShape 10"/>
          <p:cNvCxnSpPr>
            <a:cxnSpLocks noChangeShapeType="1"/>
            <a:stCxn id="61" idx="6"/>
            <a:endCxn id="62" idx="2"/>
          </p:cNvCxnSpPr>
          <p:nvPr/>
        </p:nvCxnSpPr>
        <p:spPr bwMode="auto">
          <a:xfrm>
            <a:off x="2727775" y="17008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AutoShape 19"/>
          <p:cNvCxnSpPr>
            <a:cxnSpLocks noChangeShapeType="1"/>
            <a:stCxn id="63" idx="6"/>
            <a:endCxn id="64" idx="2"/>
          </p:cNvCxnSpPr>
          <p:nvPr/>
        </p:nvCxnSpPr>
        <p:spPr bwMode="auto">
          <a:xfrm>
            <a:off x="2727775" y="37201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Line 20"/>
          <p:cNvSpPr>
            <a:spLocks noChangeShapeType="1"/>
          </p:cNvSpPr>
          <p:nvPr/>
        </p:nvSpPr>
        <p:spPr bwMode="auto">
          <a:xfrm flipV="1">
            <a:off x="2734125" y="1805583"/>
            <a:ext cx="1066800" cy="1828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78" name="Text Box 21"/>
          <p:cNvSpPr txBox="1">
            <a:spLocks noChangeArrowheads="1"/>
          </p:cNvSpPr>
          <p:nvPr/>
        </p:nvSpPr>
        <p:spPr bwMode="auto">
          <a:xfrm>
            <a:off x="905325" y="1691283"/>
            <a:ext cx="5757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10</a:t>
            </a:r>
          </a:p>
        </p:txBody>
      </p:sp>
      <p:sp>
        <p:nvSpPr>
          <p:cNvPr id="79" name="Text Box 22"/>
          <p:cNvSpPr txBox="1">
            <a:spLocks noChangeArrowheads="1"/>
          </p:cNvSpPr>
          <p:nvPr/>
        </p:nvSpPr>
        <p:spPr bwMode="auto">
          <a:xfrm>
            <a:off x="1057725" y="31771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3</a:t>
            </a:r>
          </a:p>
        </p:txBody>
      </p:sp>
      <p:sp>
        <p:nvSpPr>
          <p:cNvPr id="80" name="Text Box 23"/>
          <p:cNvSpPr txBox="1">
            <a:spLocks noChangeArrowheads="1"/>
          </p:cNvSpPr>
          <p:nvPr/>
        </p:nvSpPr>
        <p:spPr bwMode="auto">
          <a:xfrm>
            <a:off x="1784041" y="2335215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1</a:t>
            </a:r>
          </a:p>
        </p:txBody>
      </p:sp>
      <p:sp>
        <p:nvSpPr>
          <p:cNvPr id="81" name="Text Box 24"/>
          <p:cNvSpPr txBox="1">
            <a:spLocks noChangeArrowheads="1"/>
          </p:cNvSpPr>
          <p:nvPr/>
        </p:nvSpPr>
        <p:spPr bwMode="auto">
          <a:xfrm>
            <a:off x="2540834" y="2540661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4</a:t>
            </a:r>
          </a:p>
        </p:txBody>
      </p:sp>
      <p:sp>
        <p:nvSpPr>
          <p:cNvPr id="82" name="Text Box 25"/>
          <p:cNvSpPr txBox="1">
            <a:spLocks noChangeArrowheads="1"/>
          </p:cNvSpPr>
          <p:nvPr/>
        </p:nvSpPr>
        <p:spPr bwMode="auto">
          <a:xfrm>
            <a:off x="3610809" y="2415357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7</a:t>
            </a:r>
          </a:p>
        </p:txBody>
      </p:sp>
      <p:sp>
        <p:nvSpPr>
          <p:cNvPr id="83" name="Text Box 26"/>
          <p:cNvSpPr txBox="1">
            <a:spLocks noChangeArrowheads="1"/>
          </p:cNvSpPr>
          <p:nvPr/>
        </p:nvSpPr>
        <p:spPr bwMode="auto">
          <a:xfrm>
            <a:off x="4371656" y="2651458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9</a:t>
            </a:r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2981775" y="22627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8</a:t>
            </a:r>
          </a:p>
        </p:txBody>
      </p:sp>
      <p:sp>
        <p:nvSpPr>
          <p:cNvPr id="85" name="Text Box 28"/>
          <p:cNvSpPr txBox="1">
            <a:spLocks noChangeArrowheads="1"/>
          </p:cNvSpPr>
          <p:nvPr/>
        </p:nvSpPr>
        <p:spPr bwMode="auto">
          <a:xfrm>
            <a:off x="3115125" y="11959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6" name="Text Box 29"/>
          <p:cNvSpPr txBox="1">
            <a:spLocks noChangeArrowheads="1"/>
          </p:cNvSpPr>
          <p:nvPr/>
        </p:nvSpPr>
        <p:spPr bwMode="auto">
          <a:xfrm>
            <a:off x="3115125" y="3648670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9" name="Freeform 88"/>
          <p:cNvSpPr/>
          <p:nvPr/>
        </p:nvSpPr>
        <p:spPr>
          <a:xfrm>
            <a:off x="1788931" y="1900278"/>
            <a:ext cx="341523" cy="1553378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0" name="Freeform 89"/>
          <p:cNvSpPr/>
          <p:nvPr/>
        </p:nvSpPr>
        <p:spPr>
          <a:xfrm rot="10800000">
            <a:off x="2624549" y="1948184"/>
            <a:ext cx="341523" cy="1505471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3569838" y="1967262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2" name="Freeform 91"/>
          <p:cNvSpPr/>
          <p:nvPr/>
        </p:nvSpPr>
        <p:spPr>
          <a:xfrm rot="10800000">
            <a:off x="4428807" y="2035771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aphicFrame>
        <p:nvGraphicFramePr>
          <p:cNvPr id="93" name="Group 43"/>
          <p:cNvGraphicFramePr>
            <a:graphicFrameLocks noGrp="1"/>
          </p:cNvGraphicFramePr>
          <p:nvPr/>
        </p:nvGraphicFramePr>
        <p:xfrm>
          <a:off x="5465536" y="4031927"/>
          <a:ext cx="3357789" cy="2194560"/>
        </p:xfrm>
        <a:graphic>
          <a:graphicData uri="http://schemas.openxmlformats.org/drawingml/2006/table">
            <a:tbl>
              <a:tblPr/>
              <a:tblGrid>
                <a:gridCol w="92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4" name="Text Box 43"/>
          <p:cNvSpPr txBox="1">
            <a:spLocks noChangeArrowheads="1"/>
          </p:cNvSpPr>
          <p:nvPr/>
        </p:nvSpPr>
        <p:spPr bwMode="auto">
          <a:xfrm>
            <a:off x="732024" y="5401202"/>
            <a:ext cx="13292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>
                <a:latin typeface="+mj-lt"/>
              </a:rPr>
              <a:t>S: {A}</a:t>
            </a:r>
          </a:p>
        </p:txBody>
      </p:sp>
      <p:sp>
        <p:nvSpPr>
          <p:cNvPr id="95" name="Text Box 31"/>
          <p:cNvSpPr txBox="1">
            <a:spLocks noChangeArrowheads="1"/>
          </p:cNvSpPr>
          <p:nvPr/>
        </p:nvSpPr>
        <p:spPr bwMode="auto">
          <a:xfrm>
            <a:off x="584636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A</a:t>
            </a:r>
          </a:p>
        </p:txBody>
      </p:sp>
      <p:sp>
        <p:nvSpPr>
          <p:cNvPr id="96" name="Text Box 32"/>
          <p:cNvSpPr txBox="1">
            <a:spLocks noChangeArrowheads="1"/>
          </p:cNvSpPr>
          <p:nvPr/>
        </p:nvSpPr>
        <p:spPr bwMode="auto">
          <a:xfrm>
            <a:off x="64623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B</a:t>
            </a:r>
          </a:p>
        </p:txBody>
      </p:sp>
      <p:sp>
        <p:nvSpPr>
          <p:cNvPr id="97" name="Text Box 33"/>
          <p:cNvSpPr txBox="1">
            <a:spLocks noChangeArrowheads="1"/>
          </p:cNvSpPr>
          <p:nvPr/>
        </p:nvSpPr>
        <p:spPr bwMode="auto">
          <a:xfrm>
            <a:off x="7054453" y="1195983"/>
            <a:ext cx="4315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C</a:t>
            </a:r>
          </a:p>
        </p:txBody>
      </p:sp>
      <p:sp>
        <p:nvSpPr>
          <p:cNvPr id="98" name="Text Box 34"/>
          <p:cNvSpPr txBox="1">
            <a:spLocks noChangeArrowheads="1"/>
          </p:cNvSpPr>
          <p:nvPr/>
        </p:nvSpPr>
        <p:spPr bwMode="auto">
          <a:xfrm>
            <a:off x="7652940" y="1195983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D</a:t>
            </a:r>
          </a:p>
        </p:txBody>
      </p:sp>
      <p:sp>
        <p:nvSpPr>
          <p:cNvPr id="99" name="Text Box 35"/>
          <p:cNvSpPr txBox="1">
            <a:spLocks noChangeArrowheads="1"/>
          </p:cNvSpPr>
          <p:nvPr/>
        </p:nvSpPr>
        <p:spPr bwMode="auto">
          <a:xfrm>
            <a:off x="82911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E</a:t>
            </a:r>
          </a:p>
        </p:txBody>
      </p:sp>
      <p:sp>
        <p:nvSpPr>
          <p:cNvPr id="100" name="Text Box 36"/>
          <p:cNvSpPr txBox="1">
            <a:spLocks noChangeArrowheads="1"/>
          </p:cNvSpPr>
          <p:nvPr/>
        </p:nvSpPr>
        <p:spPr bwMode="auto">
          <a:xfrm>
            <a:off x="5147865" y="1195983"/>
            <a:ext cx="620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Q:</a:t>
            </a:r>
          </a:p>
        </p:txBody>
      </p:sp>
      <p:sp>
        <p:nvSpPr>
          <p:cNvPr id="101" name="Text Box 37"/>
          <p:cNvSpPr txBox="1">
            <a:spLocks noChangeArrowheads="1"/>
          </p:cNvSpPr>
          <p:nvPr/>
        </p:nvSpPr>
        <p:spPr bwMode="auto">
          <a:xfrm>
            <a:off x="5893990" y="1805583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0</a:t>
            </a:r>
          </a:p>
        </p:txBody>
      </p:sp>
      <p:sp>
        <p:nvSpPr>
          <p:cNvPr id="102" name="Text Box 38"/>
          <p:cNvSpPr txBox="1">
            <a:spLocks noChangeArrowheads="1"/>
          </p:cNvSpPr>
          <p:nvPr/>
        </p:nvSpPr>
        <p:spPr bwMode="auto">
          <a:xfrm>
            <a:off x="64781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3" name="Text Box 39"/>
          <p:cNvSpPr txBox="1">
            <a:spLocks noChangeArrowheads="1"/>
          </p:cNvSpPr>
          <p:nvPr/>
        </p:nvSpPr>
        <p:spPr bwMode="auto">
          <a:xfrm>
            <a:off x="7083028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4" name="Text Box 40"/>
          <p:cNvSpPr txBox="1">
            <a:spLocks noChangeArrowheads="1"/>
          </p:cNvSpPr>
          <p:nvPr/>
        </p:nvSpPr>
        <p:spPr bwMode="auto">
          <a:xfrm>
            <a:off x="769104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5" name="Text Box 41"/>
          <p:cNvSpPr txBox="1">
            <a:spLocks noChangeArrowheads="1"/>
          </p:cNvSpPr>
          <p:nvPr/>
        </p:nvSpPr>
        <p:spPr bwMode="auto">
          <a:xfrm>
            <a:off x="83069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6" name="Line 42"/>
          <p:cNvSpPr>
            <a:spLocks noChangeShapeType="1"/>
          </p:cNvSpPr>
          <p:nvPr/>
        </p:nvSpPr>
        <p:spPr bwMode="auto">
          <a:xfrm>
            <a:off x="5824140" y="1805583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2457" y="4532609"/>
            <a:ext cx="3716980" cy="42473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Update all neighbors of A</a:t>
            </a:r>
            <a:endParaRPr lang="en-US" altLang="en-US" sz="2400" dirty="0">
              <a:solidFill>
                <a:schemeClr val="accent2"/>
              </a:solidFill>
            </a:endParaRPr>
          </a:p>
        </p:txBody>
      </p:sp>
      <p:sp>
        <p:nvSpPr>
          <p:cNvPr id="44" name="Text Box 48"/>
          <p:cNvSpPr txBox="1">
            <a:spLocks noChangeArrowheads="1"/>
          </p:cNvSpPr>
          <p:nvPr/>
        </p:nvSpPr>
        <p:spPr bwMode="auto">
          <a:xfrm>
            <a:off x="6494998" y="2217020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10</a:t>
            </a:r>
          </a:p>
        </p:txBody>
      </p:sp>
      <p:sp>
        <p:nvSpPr>
          <p:cNvPr id="45" name="Text Box 49"/>
          <p:cNvSpPr txBox="1">
            <a:spLocks noChangeArrowheads="1"/>
          </p:cNvSpPr>
          <p:nvPr/>
        </p:nvSpPr>
        <p:spPr bwMode="auto">
          <a:xfrm>
            <a:off x="7176036" y="2210670"/>
            <a:ext cx="3529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3</a:t>
            </a: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7752298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8302146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298189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60" name="Oval 3"/>
          <p:cNvSpPr>
            <a:spLocks noChangeArrowheads="1"/>
          </p:cNvSpPr>
          <p:nvPr/>
        </p:nvSpPr>
        <p:spPr bwMode="auto">
          <a:xfrm>
            <a:off x="295725" y="237073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A</a:t>
            </a:r>
          </a:p>
        </p:txBody>
      </p:sp>
      <p:sp>
        <p:nvSpPr>
          <p:cNvPr id="61" name="Oval 4"/>
          <p:cNvSpPr>
            <a:spLocks noChangeArrowheads="1"/>
          </p:cNvSpPr>
          <p:nvPr/>
        </p:nvSpPr>
        <p:spPr bwMode="auto">
          <a:xfrm>
            <a:off x="20483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B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38009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D</a:t>
            </a: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2048325" y="33803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C</a:t>
            </a:r>
          </a:p>
        </p:txBody>
      </p:sp>
      <p:sp>
        <p:nvSpPr>
          <p:cNvPr id="64" name="Oval 7"/>
          <p:cNvSpPr>
            <a:spLocks noChangeArrowheads="1"/>
          </p:cNvSpPr>
          <p:nvPr/>
        </p:nvSpPr>
        <p:spPr bwMode="auto">
          <a:xfrm>
            <a:off x="3800925" y="33803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E</a:t>
            </a:r>
          </a:p>
        </p:txBody>
      </p:sp>
      <p:cxnSp>
        <p:nvCxnSpPr>
          <p:cNvPr id="65" name="AutoShape 8"/>
          <p:cNvCxnSpPr>
            <a:cxnSpLocks noChangeShapeType="1"/>
            <a:stCxn id="60" idx="7"/>
            <a:endCxn id="61" idx="2"/>
          </p:cNvCxnSpPr>
          <p:nvPr/>
        </p:nvCxnSpPr>
        <p:spPr bwMode="auto">
          <a:xfrm flipV="1">
            <a:off x="875163" y="1700808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9"/>
          <p:cNvCxnSpPr>
            <a:cxnSpLocks noChangeShapeType="1"/>
            <a:stCxn id="60" idx="5"/>
            <a:endCxn id="63" idx="2"/>
          </p:cNvCxnSpPr>
          <p:nvPr/>
        </p:nvCxnSpPr>
        <p:spPr bwMode="auto">
          <a:xfrm>
            <a:off x="875163" y="295017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AutoShape 10"/>
          <p:cNvCxnSpPr>
            <a:cxnSpLocks noChangeShapeType="1"/>
            <a:stCxn id="61" idx="6"/>
            <a:endCxn id="62" idx="2"/>
          </p:cNvCxnSpPr>
          <p:nvPr/>
        </p:nvCxnSpPr>
        <p:spPr bwMode="auto">
          <a:xfrm>
            <a:off x="2727775" y="17008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AutoShape 19"/>
          <p:cNvCxnSpPr>
            <a:cxnSpLocks noChangeShapeType="1"/>
            <a:stCxn id="63" idx="6"/>
            <a:endCxn id="64" idx="2"/>
          </p:cNvCxnSpPr>
          <p:nvPr/>
        </p:nvCxnSpPr>
        <p:spPr bwMode="auto">
          <a:xfrm>
            <a:off x="2727775" y="37201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Line 20"/>
          <p:cNvSpPr>
            <a:spLocks noChangeShapeType="1"/>
          </p:cNvSpPr>
          <p:nvPr/>
        </p:nvSpPr>
        <p:spPr bwMode="auto">
          <a:xfrm flipV="1">
            <a:off x="2734125" y="1805583"/>
            <a:ext cx="1066800" cy="1828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78" name="Text Box 21"/>
          <p:cNvSpPr txBox="1">
            <a:spLocks noChangeArrowheads="1"/>
          </p:cNvSpPr>
          <p:nvPr/>
        </p:nvSpPr>
        <p:spPr bwMode="auto">
          <a:xfrm>
            <a:off x="905325" y="1691283"/>
            <a:ext cx="5757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10</a:t>
            </a:r>
          </a:p>
        </p:txBody>
      </p:sp>
      <p:sp>
        <p:nvSpPr>
          <p:cNvPr id="79" name="Text Box 22"/>
          <p:cNvSpPr txBox="1">
            <a:spLocks noChangeArrowheads="1"/>
          </p:cNvSpPr>
          <p:nvPr/>
        </p:nvSpPr>
        <p:spPr bwMode="auto">
          <a:xfrm>
            <a:off x="1057725" y="31771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3</a:t>
            </a:r>
          </a:p>
        </p:txBody>
      </p:sp>
      <p:sp>
        <p:nvSpPr>
          <p:cNvPr id="80" name="Text Box 23"/>
          <p:cNvSpPr txBox="1">
            <a:spLocks noChangeArrowheads="1"/>
          </p:cNvSpPr>
          <p:nvPr/>
        </p:nvSpPr>
        <p:spPr bwMode="auto">
          <a:xfrm>
            <a:off x="1784041" y="2335215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1</a:t>
            </a:r>
          </a:p>
        </p:txBody>
      </p:sp>
      <p:sp>
        <p:nvSpPr>
          <p:cNvPr id="81" name="Text Box 24"/>
          <p:cNvSpPr txBox="1">
            <a:spLocks noChangeArrowheads="1"/>
          </p:cNvSpPr>
          <p:nvPr/>
        </p:nvSpPr>
        <p:spPr bwMode="auto">
          <a:xfrm>
            <a:off x="2540834" y="2540661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4</a:t>
            </a:r>
          </a:p>
        </p:txBody>
      </p:sp>
      <p:sp>
        <p:nvSpPr>
          <p:cNvPr id="82" name="Text Box 25"/>
          <p:cNvSpPr txBox="1">
            <a:spLocks noChangeArrowheads="1"/>
          </p:cNvSpPr>
          <p:nvPr/>
        </p:nvSpPr>
        <p:spPr bwMode="auto">
          <a:xfrm>
            <a:off x="3610809" y="2415357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7</a:t>
            </a:r>
          </a:p>
        </p:txBody>
      </p:sp>
      <p:sp>
        <p:nvSpPr>
          <p:cNvPr id="83" name="Text Box 26"/>
          <p:cNvSpPr txBox="1">
            <a:spLocks noChangeArrowheads="1"/>
          </p:cNvSpPr>
          <p:nvPr/>
        </p:nvSpPr>
        <p:spPr bwMode="auto">
          <a:xfrm>
            <a:off x="4371656" y="2651458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9</a:t>
            </a:r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2981775" y="22627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8</a:t>
            </a:r>
          </a:p>
        </p:txBody>
      </p:sp>
      <p:sp>
        <p:nvSpPr>
          <p:cNvPr id="85" name="Text Box 28"/>
          <p:cNvSpPr txBox="1">
            <a:spLocks noChangeArrowheads="1"/>
          </p:cNvSpPr>
          <p:nvPr/>
        </p:nvSpPr>
        <p:spPr bwMode="auto">
          <a:xfrm>
            <a:off x="3115125" y="11959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6" name="Text Box 29"/>
          <p:cNvSpPr txBox="1">
            <a:spLocks noChangeArrowheads="1"/>
          </p:cNvSpPr>
          <p:nvPr/>
        </p:nvSpPr>
        <p:spPr bwMode="auto">
          <a:xfrm>
            <a:off x="3115125" y="3648670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9" name="Freeform 88"/>
          <p:cNvSpPr/>
          <p:nvPr/>
        </p:nvSpPr>
        <p:spPr>
          <a:xfrm>
            <a:off x="1788931" y="1900278"/>
            <a:ext cx="341523" cy="1553378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0" name="Freeform 89"/>
          <p:cNvSpPr/>
          <p:nvPr/>
        </p:nvSpPr>
        <p:spPr>
          <a:xfrm rot="10800000">
            <a:off x="2624549" y="1948184"/>
            <a:ext cx="341523" cy="1505471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3569838" y="1967262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2" name="Freeform 91"/>
          <p:cNvSpPr/>
          <p:nvPr/>
        </p:nvSpPr>
        <p:spPr>
          <a:xfrm rot="10800000">
            <a:off x="4428807" y="2035771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aphicFrame>
        <p:nvGraphicFramePr>
          <p:cNvPr id="93" name="Group 43"/>
          <p:cNvGraphicFramePr>
            <a:graphicFrameLocks noGrp="1"/>
          </p:cNvGraphicFramePr>
          <p:nvPr/>
        </p:nvGraphicFramePr>
        <p:xfrm>
          <a:off x="5465536" y="4031927"/>
          <a:ext cx="3357789" cy="2194560"/>
        </p:xfrm>
        <a:graphic>
          <a:graphicData uri="http://schemas.openxmlformats.org/drawingml/2006/table">
            <a:tbl>
              <a:tblPr/>
              <a:tblGrid>
                <a:gridCol w="92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4" name="Text Box 43"/>
          <p:cNvSpPr txBox="1">
            <a:spLocks noChangeArrowheads="1"/>
          </p:cNvSpPr>
          <p:nvPr/>
        </p:nvSpPr>
        <p:spPr bwMode="auto">
          <a:xfrm>
            <a:off x="732024" y="5401202"/>
            <a:ext cx="18293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>
                <a:latin typeface="+mj-lt"/>
              </a:rPr>
              <a:t>S: {A, C}</a:t>
            </a:r>
          </a:p>
        </p:txBody>
      </p:sp>
      <p:sp>
        <p:nvSpPr>
          <p:cNvPr id="95" name="Text Box 31"/>
          <p:cNvSpPr txBox="1">
            <a:spLocks noChangeArrowheads="1"/>
          </p:cNvSpPr>
          <p:nvPr/>
        </p:nvSpPr>
        <p:spPr bwMode="auto">
          <a:xfrm>
            <a:off x="584636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A</a:t>
            </a:r>
          </a:p>
        </p:txBody>
      </p:sp>
      <p:sp>
        <p:nvSpPr>
          <p:cNvPr id="96" name="Text Box 32"/>
          <p:cNvSpPr txBox="1">
            <a:spLocks noChangeArrowheads="1"/>
          </p:cNvSpPr>
          <p:nvPr/>
        </p:nvSpPr>
        <p:spPr bwMode="auto">
          <a:xfrm>
            <a:off x="64623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B</a:t>
            </a:r>
          </a:p>
        </p:txBody>
      </p:sp>
      <p:sp>
        <p:nvSpPr>
          <p:cNvPr id="97" name="Text Box 33"/>
          <p:cNvSpPr txBox="1">
            <a:spLocks noChangeArrowheads="1"/>
          </p:cNvSpPr>
          <p:nvPr/>
        </p:nvSpPr>
        <p:spPr bwMode="auto">
          <a:xfrm>
            <a:off x="7054453" y="1195983"/>
            <a:ext cx="4315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C</a:t>
            </a:r>
          </a:p>
        </p:txBody>
      </p:sp>
      <p:sp>
        <p:nvSpPr>
          <p:cNvPr id="98" name="Text Box 34"/>
          <p:cNvSpPr txBox="1">
            <a:spLocks noChangeArrowheads="1"/>
          </p:cNvSpPr>
          <p:nvPr/>
        </p:nvSpPr>
        <p:spPr bwMode="auto">
          <a:xfrm>
            <a:off x="7652940" y="1195983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D</a:t>
            </a:r>
          </a:p>
        </p:txBody>
      </p:sp>
      <p:sp>
        <p:nvSpPr>
          <p:cNvPr id="99" name="Text Box 35"/>
          <p:cNvSpPr txBox="1">
            <a:spLocks noChangeArrowheads="1"/>
          </p:cNvSpPr>
          <p:nvPr/>
        </p:nvSpPr>
        <p:spPr bwMode="auto">
          <a:xfrm>
            <a:off x="82911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E</a:t>
            </a:r>
          </a:p>
        </p:txBody>
      </p:sp>
      <p:sp>
        <p:nvSpPr>
          <p:cNvPr id="100" name="Text Box 36"/>
          <p:cNvSpPr txBox="1">
            <a:spLocks noChangeArrowheads="1"/>
          </p:cNvSpPr>
          <p:nvPr/>
        </p:nvSpPr>
        <p:spPr bwMode="auto">
          <a:xfrm>
            <a:off x="5147865" y="1195983"/>
            <a:ext cx="620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Q:</a:t>
            </a:r>
          </a:p>
        </p:txBody>
      </p:sp>
      <p:sp>
        <p:nvSpPr>
          <p:cNvPr id="101" name="Text Box 37"/>
          <p:cNvSpPr txBox="1">
            <a:spLocks noChangeArrowheads="1"/>
          </p:cNvSpPr>
          <p:nvPr/>
        </p:nvSpPr>
        <p:spPr bwMode="auto">
          <a:xfrm>
            <a:off x="5893990" y="1805583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0</a:t>
            </a:r>
          </a:p>
        </p:txBody>
      </p:sp>
      <p:sp>
        <p:nvSpPr>
          <p:cNvPr id="102" name="Text Box 38"/>
          <p:cNvSpPr txBox="1">
            <a:spLocks noChangeArrowheads="1"/>
          </p:cNvSpPr>
          <p:nvPr/>
        </p:nvSpPr>
        <p:spPr bwMode="auto">
          <a:xfrm>
            <a:off x="64781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3" name="Text Box 39"/>
          <p:cNvSpPr txBox="1">
            <a:spLocks noChangeArrowheads="1"/>
          </p:cNvSpPr>
          <p:nvPr/>
        </p:nvSpPr>
        <p:spPr bwMode="auto">
          <a:xfrm>
            <a:off x="7083028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4" name="Text Box 40"/>
          <p:cNvSpPr txBox="1">
            <a:spLocks noChangeArrowheads="1"/>
          </p:cNvSpPr>
          <p:nvPr/>
        </p:nvSpPr>
        <p:spPr bwMode="auto">
          <a:xfrm>
            <a:off x="769104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5" name="Text Box 41"/>
          <p:cNvSpPr txBox="1">
            <a:spLocks noChangeArrowheads="1"/>
          </p:cNvSpPr>
          <p:nvPr/>
        </p:nvSpPr>
        <p:spPr bwMode="auto">
          <a:xfrm>
            <a:off x="83069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6" name="Line 42"/>
          <p:cNvSpPr>
            <a:spLocks noChangeShapeType="1"/>
          </p:cNvSpPr>
          <p:nvPr/>
        </p:nvSpPr>
        <p:spPr bwMode="auto">
          <a:xfrm>
            <a:off x="5824140" y="1805583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4" name="Text Box 48"/>
          <p:cNvSpPr txBox="1">
            <a:spLocks noChangeArrowheads="1"/>
          </p:cNvSpPr>
          <p:nvPr/>
        </p:nvSpPr>
        <p:spPr bwMode="auto">
          <a:xfrm>
            <a:off x="6494998" y="2217020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10</a:t>
            </a:r>
          </a:p>
        </p:txBody>
      </p:sp>
      <p:sp>
        <p:nvSpPr>
          <p:cNvPr id="45" name="Text Box 49"/>
          <p:cNvSpPr txBox="1">
            <a:spLocks noChangeArrowheads="1"/>
          </p:cNvSpPr>
          <p:nvPr/>
        </p:nvSpPr>
        <p:spPr bwMode="auto">
          <a:xfrm>
            <a:off x="7176036" y="2210670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3</a:t>
            </a: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7752298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8302146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75163" y="4532609"/>
            <a:ext cx="3028393" cy="42473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ja-JP" sz="2400" dirty="0">
                <a:latin typeface="Consolas" panose="020B0609020204030204" pitchFamily="49" charset="0"/>
              </a:rPr>
              <a:t>C </a:t>
            </a:r>
            <a:r>
              <a:rPr lang="en-US" altLang="ja-JP" sz="2400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ja-JP" sz="2400" dirty="0">
                <a:latin typeface="Consolas" panose="020B0609020204030204" pitchFamily="49" charset="0"/>
              </a:rPr>
              <a:t>E</a:t>
            </a:r>
            <a:r>
              <a:rPr lang="en-US" altLang="ja-JP" dirty="0">
                <a:latin typeface="Consolas" panose="020B0609020204030204" pitchFamily="49" charset="0"/>
              </a:rPr>
              <a:t>XTRACT</a:t>
            </a:r>
            <a:r>
              <a:rPr lang="en-US" altLang="ja-JP" sz="2400" dirty="0">
                <a:latin typeface="Consolas" panose="020B0609020204030204" pitchFamily="49" charset="0"/>
              </a:rPr>
              <a:t>-M</a:t>
            </a:r>
            <a:r>
              <a:rPr lang="en-US" altLang="ja-JP" dirty="0">
                <a:latin typeface="Consolas" panose="020B0609020204030204" pitchFamily="49" charset="0"/>
              </a:rPr>
              <a:t>IN</a:t>
            </a:r>
            <a:r>
              <a:rPr lang="en-US" altLang="ja-JP" sz="2400" dirty="0">
                <a:latin typeface="Consolas" panose="020B0609020204030204" pitchFamily="49" charset="0"/>
              </a:rPr>
              <a:t>(Q)</a:t>
            </a:r>
            <a:endParaRPr lang="en-US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53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60" name="Oval 3"/>
          <p:cNvSpPr>
            <a:spLocks noChangeArrowheads="1"/>
          </p:cNvSpPr>
          <p:nvPr/>
        </p:nvSpPr>
        <p:spPr bwMode="auto">
          <a:xfrm>
            <a:off x="295725" y="237073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A</a:t>
            </a:r>
          </a:p>
        </p:txBody>
      </p:sp>
      <p:sp>
        <p:nvSpPr>
          <p:cNvPr id="61" name="Oval 4"/>
          <p:cNvSpPr>
            <a:spLocks noChangeArrowheads="1"/>
          </p:cNvSpPr>
          <p:nvPr/>
        </p:nvSpPr>
        <p:spPr bwMode="auto">
          <a:xfrm>
            <a:off x="20483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B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38009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D</a:t>
            </a: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2048325" y="33803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C</a:t>
            </a:r>
          </a:p>
        </p:txBody>
      </p:sp>
      <p:sp>
        <p:nvSpPr>
          <p:cNvPr id="64" name="Oval 7"/>
          <p:cNvSpPr>
            <a:spLocks noChangeArrowheads="1"/>
          </p:cNvSpPr>
          <p:nvPr/>
        </p:nvSpPr>
        <p:spPr bwMode="auto">
          <a:xfrm>
            <a:off x="3800925" y="33803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E</a:t>
            </a:r>
          </a:p>
        </p:txBody>
      </p:sp>
      <p:cxnSp>
        <p:nvCxnSpPr>
          <p:cNvPr id="65" name="AutoShape 8"/>
          <p:cNvCxnSpPr>
            <a:cxnSpLocks noChangeShapeType="1"/>
            <a:stCxn id="60" idx="7"/>
            <a:endCxn id="61" idx="2"/>
          </p:cNvCxnSpPr>
          <p:nvPr/>
        </p:nvCxnSpPr>
        <p:spPr bwMode="auto">
          <a:xfrm flipV="1">
            <a:off x="875163" y="1700808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9"/>
          <p:cNvCxnSpPr>
            <a:cxnSpLocks noChangeShapeType="1"/>
            <a:stCxn id="60" idx="5"/>
            <a:endCxn id="63" idx="2"/>
          </p:cNvCxnSpPr>
          <p:nvPr/>
        </p:nvCxnSpPr>
        <p:spPr bwMode="auto">
          <a:xfrm>
            <a:off x="875163" y="295017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AutoShape 10"/>
          <p:cNvCxnSpPr>
            <a:cxnSpLocks noChangeShapeType="1"/>
            <a:stCxn id="61" idx="6"/>
            <a:endCxn id="62" idx="2"/>
          </p:cNvCxnSpPr>
          <p:nvPr/>
        </p:nvCxnSpPr>
        <p:spPr bwMode="auto">
          <a:xfrm>
            <a:off x="2727775" y="17008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AutoShape 19"/>
          <p:cNvCxnSpPr>
            <a:cxnSpLocks noChangeShapeType="1"/>
            <a:stCxn id="63" idx="6"/>
            <a:endCxn id="64" idx="2"/>
          </p:cNvCxnSpPr>
          <p:nvPr/>
        </p:nvCxnSpPr>
        <p:spPr bwMode="auto">
          <a:xfrm>
            <a:off x="2727775" y="3720108"/>
            <a:ext cx="1073150" cy="0"/>
          </a:xfrm>
          <a:prstGeom prst="straightConnector1">
            <a:avLst/>
          </a:prstGeom>
          <a:noFill/>
          <a:ln w="50800">
            <a:solidFill>
              <a:srgbClr val="0070C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Line 20"/>
          <p:cNvSpPr>
            <a:spLocks noChangeShapeType="1"/>
          </p:cNvSpPr>
          <p:nvPr/>
        </p:nvSpPr>
        <p:spPr bwMode="auto">
          <a:xfrm flipV="1">
            <a:off x="2734125" y="1805583"/>
            <a:ext cx="1066800" cy="1828800"/>
          </a:xfrm>
          <a:prstGeom prst="line">
            <a:avLst/>
          </a:prstGeom>
          <a:noFill/>
          <a:ln w="50800">
            <a:solidFill>
              <a:srgbClr val="0070C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78" name="Text Box 21"/>
          <p:cNvSpPr txBox="1">
            <a:spLocks noChangeArrowheads="1"/>
          </p:cNvSpPr>
          <p:nvPr/>
        </p:nvSpPr>
        <p:spPr bwMode="auto">
          <a:xfrm>
            <a:off x="905325" y="1691283"/>
            <a:ext cx="5757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10</a:t>
            </a:r>
          </a:p>
        </p:txBody>
      </p:sp>
      <p:sp>
        <p:nvSpPr>
          <p:cNvPr id="79" name="Text Box 22"/>
          <p:cNvSpPr txBox="1">
            <a:spLocks noChangeArrowheads="1"/>
          </p:cNvSpPr>
          <p:nvPr/>
        </p:nvSpPr>
        <p:spPr bwMode="auto">
          <a:xfrm>
            <a:off x="1057725" y="31771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3</a:t>
            </a:r>
          </a:p>
        </p:txBody>
      </p:sp>
      <p:sp>
        <p:nvSpPr>
          <p:cNvPr id="80" name="Text Box 23"/>
          <p:cNvSpPr txBox="1">
            <a:spLocks noChangeArrowheads="1"/>
          </p:cNvSpPr>
          <p:nvPr/>
        </p:nvSpPr>
        <p:spPr bwMode="auto">
          <a:xfrm>
            <a:off x="1784041" y="2335215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1</a:t>
            </a:r>
          </a:p>
        </p:txBody>
      </p:sp>
      <p:sp>
        <p:nvSpPr>
          <p:cNvPr id="81" name="Text Box 24"/>
          <p:cNvSpPr txBox="1">
            <a:spLocks noChangeArrowheads="1"/>
          </p:cNvSpPr>
          <p:nvPr/>
        </p:nvSpPr>
        <p:spPr bwMode="auto">
          <a:xfrm>
            <a:off x="2540834" y="2540661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4</a:t>
            </a:r>
          </a:p>
        </p:txBody>
      </p:sp>
      <p:sp>
        <p:nvSpPr>
          <p:cNvPr id="82" name="Text Box 25"/>
          <p:cNvSpPr txBox="1">
            <a:spLocks noChangeArrowheads="1"/>
          </p:cNvSpPr>
          <p:nvPr/>
        </p:nvSpPr>
        <p:spPr bwMode="auto">
          <a:xfrm>
            <a:off x="3610809" y="2415357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7</a:t>
            </a:r>
          </a:p>
        </p:txBody>
      </p:sp>
      <p:sp>
        <p:nvSpPr>
          <p:cNvPr id="83" name="Text Box 26"/>
          <p:cNvSpPr txBox="1">
            <a:spLocks noChangeArrowheads="1"/>
          </p:cNvSpPr>
          <p:nvPr/>
        </p:nvSpPr>
        <p:spPr bwMode="auto">
          <a:xfrm>
            <a:off x="4371656" y="2651458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9</a:t>
            </a:r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2981775" y="22627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8</a:t>
            </a:r>
          </a:p>
        </p:txBody>
      </p:sp>
      <p:sp>
        <p:nvSpPr>
          <p:cNvPr id="85" name="Text Box 28"/>
          <p:cNvSpPr txBox="1">
            <a:spLocks noChangeArrowheads="1"/>
          </p:cNvSpPr>
          <p:nvPr/>
        </p:nvSpPr>
        <p:spPr bwMode="auto">
          <a:xfrm>
            <a:off x="3115125" y="11959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6" name="Text Box 29"/>
          <p:cNvSpPr txBox="1">
            <a:spLocks noChangeArrowheads="1"/>
          </p:cNvSpPr>
          <p:nvPr/>
        </p:nvSpPr>
        <p:spPr bwMode="auto">
          <a:xfrm>
            <a:off x="3115125" y="3648670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9" name="Freeform 88"/>
          <p:cNvSpPr/>
          <p:nvPr/>
        </p:nvSpPr>
        <p:spPr>
          <a:xfrm>
            <a:off x="1788931" y="1900278"/>
            <a:ext cx="341523" cy="1553378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0" name="Freeform 89"/>
          <p:cNvSpPr/>
          <p:nvPr/>
        </p:nvSpPr>
        <p:spPr>
          <a:xfrm rot="10800000">
            <a:off x="2624549" y="1948184"/>
            <a:ext cx="341523" cy="1505471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50800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3569838" y="1967262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2" name="Freeform 91"/>
          <p:cNvSpPr/>
          <p:nvPr/>
        </p:nvSpPr>
        <p:spPr>
          <a:xfrm rot="10800000">
            <a:off x="4428807" y="2035771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aphicFrame>
        <p:nvGraphicFramePr>
          <p:cNvPr id="93" name="Group 43"/>
          <p:cNvGraphicFramePr>
            <a:graphicFrameLocks noGrp="1"/>
          </p:cNvGraphicFramePr>
          <p:nvPr/>
        </p:nvGraphicFramePr>
        <p:xfrm>
          <a:off x="5465536" y="4031927"/>
          <a:ext cx="3357789" cy="2194560"/>
        </p:xfrm>
        <a:graphic>
          <a:graphicData uri="http://schemas.openxmlformats.org/drawingml/2006/table">
            <a:tbl>
              <a:tblPr/>
              <a:tblGrid>
                <a:gridCol w="92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4" name="Text Box 43"/>
          <p:cNvSpPr txBox="1">
            <a:spLocks noChangeArrowheads="1"/>
          </p:cNvSpPr>
          <p:nvPr/>
        </p:nvSpPr>
        <p:spPr bwMode="auto">
          <a:xfrm>
            <a:off x="732024" y="5401202"/>
            <a:ext cx="18293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>
                <a:latin typeface="+mj-lt"/>
              </a:rPr>
              <a:t>S: {A, C}</a:t>
            </a:r>
          </a:p>
        </p:txBody>
      </p:sp>
      <p:sp>
        <p:nvSpPr>
          <p:cNvPr id="95" name="Text Box 31"/>
          <p:cNvSpPr txBox="1">
            <a:spLocks noChangeArrowheads="1"/>
          </p:cNvSpPr>
          <p:nvPr/>
        </p:nvSpPr>
        <p:spPr bwMode="auto">
          <a:xfrm>
            <a:off x="584636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A</a:t>
            </a:r>
          </a:p>
        </p:txBody>
      </p:sp>
      <p:sp>
        <p:nvSpPr>
          <p:cNvPr id="96" name="Text Box 32"/>
          <p:cNvSpPr txBox="1">
            <a:spLocks noChangeArrowheads="1"/>
          </p:cNvSpPr>
          <p:nvPr/>
        </p:nvSpPr>
        <p:spPr bwMode="auto">
          <a:xfrm>
            <a:off x="64623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B</a:t>
            </a:r>
          </a:p>
        </p:txBody>
      </p:sp>
      <p:sp>
        <p:nvSpPr>
          <p:cNvPr id="97" name="Text Box 33"/>
          <p:cNvSpPr txBox="1">
            <a:spLocks noChangeArrowheads="1"/>
          </p:cNvSpPr>
          <p:nvPr/>
        </p:nvSpPr>
        <p:spPr bwMode="auto">
          <a:xfrm>
            <a:off x="7054453" y="1195983"/>
            <a:ext cx="4315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C</a:t>
            </a:r>
          </a:p>
        </p:txBody>
      </p:sp>
      <p:sp>
        <p:nvSpPr>
          <p:cNvPr id="98" name="Text Box 34"/>
          <p:cNvSpPr txBox="1">
            <a:spLocks noChangeArrowheads="1"/>
          </p:cNvSpPr>
          <p:nvPr/>
        </p:nvSpPr>
        <p:spPr bwMode="auto">
          <a:xfrm>
            <a:off x="7652940" y="1195983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D</a:t>
            </a:r>
          </a:p>
        </p:txBody>
      </p:sp>
      <p:sp>
        <p:nvSpPr>
          <p:cNvPr id="99" name="Text Box 35"/>
          <p:cNvSpPr txBox="1">
            <a:spLocks noChangeArrowheads="1"/>
          </p:cNvSpPr>
          <p:nvPr/>
        </p:nvSpPr>
        <p:spPr bwMode="auto">
          <a:xfrm>
            <a:off x="82911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E</a:t>
            </a:r>
          </a:p>
        </p:txBody>
      </p:sp>
      <p:sp>
        <p:nvSpPr>
          <p:cNvPr id="100" name="Text Box 36"/>
          <p:cNvSpPr txBox="1">
            <a:spLocks noChangeArrowheads="1"/>
          </p:cNvSpPr>
          <p:nvPr/>
        </p:nvSpPr>
        <p:spPr bwMode="auto">
          <a:xfrm>
            <a:off x="5147865" y="1195983"/>
            <a:ext cx="620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Q:</a:t>
            </a:r>
          </a:p>
        </p:txBody>
      </p:sp>
      <p:sp>
        <p:nvSpPr>
          <p:cNvPr id="101" name="Text Box 37"/>
          <p:cNvSpPr txBox="1">
            <a:spLocks noChangeArrowheads="1"/>
          </p:cNvSpPr>
          <p:nvPr/>
        </p:nvSpPr>
        <p:spPr bwMode="auto">
          <a:xfrm>
            <a:off x="5893990" y="1805583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0</a:t>
            </a:r>
          </a:p>
        </p:txBody>
      </p:sp>
      <p:sp>
        <p:nvSpPr>
          <p:cNvPr id="102" name="Text Box 38"/>
          <p:cNvSpPr txBox="1">
            <a:spLocks noChangeArrowheads="1"/>
          </p:cNvSpPr>
          <p:nvPr/>
        </p:nvSpPr>
        <p:spPr bwMode="auto">
          <a:xfrm>
            <a:off x="64781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3" name="Text Box 39"/>
          <p:cNvSpPr txBox="1">
            <a:spLocks noChangeArrowheads="1"/>
          </p:cNvSpPr>
          <p:nvPr/>
        </p:nvSpPr>
        <p:spPr bwMode="auto">
          <a:xfrm>
            <a:off x="7083028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4" name="Text Box 40"/>
          <p:cNvSpPr txBox="1">
            <a:spLocks noChangeArrowheads="1"/>
          </p:cNvSpPr>
          <p:nvPr/>
        </p:nvSpPr>
        <p:spPr bwMode="auto">
          <a:xfrm>
            <a:off x="769104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5" name="Text Box 41"/>
          <p:cNvSpPr txBox="1">
            <a:spLocks noChangeArrowheads="1"/>
          </p:cNvSpPr>
          <p:nvPr/>
        </p:nvSpPr>
        <p:spPr bwMode="auto">
          <a:xfrm>
            <a:off x="83069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6" name="Line 42"/>
          <p:cNvSpPr>
            <a:spLocks noChangeShapeType="1"/>
          </p:cNvSpPr>
          <p:nvPr/>
        </p:nvSpPr>
        <p:spPr bwMode="auto">
          <a:xfrm>
            <a:off x="5824140" y="1805583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4" name="Text Box 48"/>
          <p:cNvSpPr txBox="1">
            <a:spLocks noChangeArrowheads="1"/>
          </p:cNvSpPr>
          <p:nvPr/>
        </p:nvSpPr>
        <p:spPr bwMode="auto">
          <a:xfrm>
            <a:off x="6494998" y="2217020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10</a:t>
            </a:r>
          </a:p>
        </p:txBody>
      </p:sp>
      <p:sp>
        <p:nvSpPr>
          <p:cNvPr id="45" name="Text Box 49"/>
          <p:cNvSpPr txBox="1">
            <a:spLocks noChangeArrowheads="1"/>
          </p:cNvSpPr>
          <p:nvPr/>
        </p:nvSpPr>
        <p:spPr bwMode="auto">
          <a:xfrm>
            <a:off x="7176036" y="2210670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3</a:t>
            </a: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7752298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8302146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22457" y="4532609"/>
            <a:ext cx="3620799" cy="42473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Update all neighbors of C</a:t>
            </a:r>
            <a:endParaRPr lang="en-US" altLang="en-US" sz="2400" dirty="0">
              <a:solidFill>
                <a:schemeClr val="accent2"/>
              </a:solidFill>
            </a:endParaRPr>
          </a:p>
        </p:txBody>
      </p:sp>
      <p:sp>
        <p:nvSpPr>
          <p:cNvPr id="50" name="Text Box 52"/>
          <p:cNvSpPr txBox="1">
            <a:spLocks noChangeArrowheads="1"/>
          </p:cNvSpPr>
          <p:nvPr/>
        </p:nvSpPr>
        <p:spPr bwMode="auto">
          <a:xfrm>
            <a:off x="6584225" y="2656458"/>
            <a:ext cx="3529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7</a:t>
            </a:r>
          </a:p>
        </p:txBody>
      </p:sp>
      <p:sp>
        <p:nvSpPr>
          <p:cNvPr id="51" name="Text Box 53"/>
          <p:cNvSpPr txBox="1">
            <a:spLocks noChangeArrowheads="1"/>
          </p:cNvSpPr>
          <p:nvPr/>
        </p:nvSpPr>
        <p:spPr bwMode="auto">
          <a:xfrm>
            <a:off x="7720875" y="2656458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11</a:t>
            </a:r>
          </a:p>
        </p:txBody>
      </p:sp>
      <p:sp>
        <p:nvSpPr>
          <p:cNvPr id="52" name="Text Box 54"/>
          <p:cNvSpPr txBox="1">
            <a:spLocks noChangeArrowheads="1"/>
          </p:cNvSpPr>
          <p:nvPr/>
        </p:nvSpPr>
        <p:spPr bwMode="auto">
          <a:xfrm>
            <a:off x="8413025" y="2656458"/>
            <a:ext cx="3529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0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60" name="Oval 3"/>
          <p:cNvSpPr>
            <a:spLocks noChangeArrowheads="1"/>
          </p:cNvSpPr>
          <p:nvPr/>
        </p:nvSpPr>
        <p:spPr bwMode="auto">
          <a:xfrm>
            <a:off x="295725" y="237073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A</a:t>
            </a:r>
          </a:p>
        </p:txBody>
      </p:sp>
      <p:sp>
        <p:nvSpPr>
          <p:cNvPr id="61" name="Oval 4"/>
          <p:cNvSpPr>
            <a:spLocks noChangeArrowheads="1"/>
          </p:cNvSpPr>
          <p:nvPr/>
        </p:nvSpPr>
        <p:spPr bwMode="auto">
          <a:xfrm>
            <a:off x="20483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B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38009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D</a:t>
            </a: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2048325" y="33803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C</a:t>
            </a:r>
          </a:p>
        </p:txBody>
      </p:sp>
      <p:sp>
        <p:nvSpPr>
          <p:cNvPr id="64" name="Oval 7"/>
          <p:cNvSpPr>
            <a:spLocks noChangeArrowheads="1"/>
          </p:cNvSpPr>
          <p:nvPr/>
        </p:nvSpPr>
        <p:spPr bwMode="auto">
          <a:xfrm>
            <a:off x="3800925" y="33803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E</a:t>
            </a:r>
          </a:p>
        </p:txBody>
      </p:sp>
      <p:cxnSp>
        <p:nvCxnSpPr>
          <p:cNvPr id="65" name="AutoShape 8"/>
          <p:cNvCxnSpPr>
            <a:cxnSpLocks noChangeShapeType="1"/>
            <a:stCxn id="60" idx="7"/>
            <a:endCxn id="61" idx="2"/>
          </p:cNvCxnSpPr>
          <p:nvPr/>
        </p:nvCxnSpPr>
        <p:spPr bwMode="auto">
          <a:xfrm flipV="1">
            <a:off x="875163" y="1700808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9"/>
          <p:cNvCxnSpPr>
            <a:cxnSpLocks noChangeShapeType="1"/>
            <a:stCxn id="60" idx="5"/>
            <a:endCxn id="63" idx="2"/>
          </p:cNvCxnSpPr>
          <p:nvPr/>
        </p:nvCxnSpPr>
        <p:spPr bwMode="auto">
          <a:xfrm>
            <a:off x="875163" y="295017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AutoShape 10"/>
          <p:cNvCxnSpPr>
            <a:cxnSpLocks noChangeShapeType="1"/>
            <a:stCxn id="61" idx="6"/>
            <a:endCxn id="62" idx="2"/>
          </p:cNvCxnSpPr>
          <p:nvPr/>
        </p:nvCxnSpPr>
        <p:spPr bwMode="auto">
          <a:xfrm>
            <a:off x="2727775" y="17008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AutoShape 19"/>
          <p:cNvCxnSpPr>
            <a:cxnSpLocks noChangeShapeType="1"/>
            <a:stCxn id="63" idx="6"/>
            <a:endCxn id="64" idx="2"/>
          </p:cNvCxnSpPr>
          <p:nvPr/>
        </p:nvCxnSpPr>
        <p:spPr bwMode="auto">
          <a:xfrm>
            <a:off x="2727775" y="37201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Line 20"/>
          <p:cNvSpPr>
            <a:spLocks noChangeShapeType="1"/>
          </p:cNvSpPr>
          <p:nvPr/>
        </p:nvSpPr>
        <p:spPr bwMode="auto">
          <a:xfrm flipV="1">
            <a:off x="2734125" y="180558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78" name="Text Box 21"/>
          <p:cNvSpPr txBox="1">
            <a:spLocks noChangeArrowheads="1"/>
          </p:cNvSpPr>
          <p:nvPr/>
        </p:nvSpPr>
        <p:spPr bwMode="auto">
          <a:xfrm>
            <a:off x="905325" y="1691283"/>
            <a:ext cx="5757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10</a:t>
            </a:r>
          </a:p>
        </p:txBody>
      </p:sp>
      <p:sp>
        <p:nvSpPr>
          <p:cNvPr id="79" name="Text Box 22"/>
          <p:cNvSpPr txBox="1">
            <a:spLocks noChangeArrowheads="1"/>
          </p:cNvSpPr>
          <p:nvPr/>
        </p:nvSpPr>
        <p:spPr bwMode="auto">
          <a:xfrm>
            <a:off x="1057725" y="31771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3</a:t>
            </a:r>
          </a:p>
        </p:txBody>
      </p:sp>
      <p:sp>
        <p:nvSpPr>
          <p:cNvPr id="80" name="Text Box 23"/>
          <p:cNvSpPr txBox="1">
            <a:spLocks noChangeArrowheads="1"/>
          </p:cNvSpPr>
          <p:nvPr/>
        </p:nvSpPr>
        <p:spPr bwMode="auto">
          <a:xfrm>
            <a:off x="1784041" y="2335215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1</a:t>
            </a:r>
          </a:p>
        </p:txBody>
      </p:sp>
      <p:sp>
        <p:nvSpPr>
          <p:cNvPr id="81" name="Text Box 24"/>
          <p:cNvSpPr txBox="1">
            <a:spLocks noChangeArrowheads="1"/>
          </p:cNvSpPr>
          <p:nvPr/>
        </p:nvSpPr>
        <p:spPr bwMode="auto">
          <a:xfrm>
            <a:off x="2540834" y="2540661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4</a:t>
            </a:r>
          </a:p>
        </p:txBody>
      </p:sp>
      <p:sp>
        <p:nvSpPr>
          <p:cNvPr id="82" name="Text Box 25"/>
          <p:cNvSpPr txBox="1">
            <a:spLocks noChangeArrowheads="1"/>
          </p:cNvSpPr>
          <p:nvPr/>
        </p:nvSpPr>
        <p:spPr bwMode="auto">
          <a:xfrm>
            <a:off x="3610809" y="2415357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7</a:t>
            </a:r>
          </a:p>
        </p:txBody>
      </p:sp>
      <p:sp>
        <p:nvSpPr>
          <p:cNvPr id="83" name="Text Box 26"/>
          <p:cNvSpPr txBox="1">
            <a:spLocks noChangeArrowheads="1"/>
          </p:cNvSpPr>
          <p:nvPr/>
        </p:nvSpPr>
        <p:spPr bwMode="auto">
          <a:xfrm>
            <a:off x="4371656" y="2651458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9</a:t>
            </a:r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2981775" y="22627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8</a:t>
            </a:r>
          </a:p>
        </p:txBody>
      </p:sp>
      <p:sp>
        <p:nvSpPr>
          <p:cNvPr id="85" name="Text Box 28"/>
          <p:cNvSpPr txBox="1">
            <a:spLocks noChangeArrowheads="1"/>
          </p:cNvSpPr>
          <p:nvPr/>
        </p:nvSpPr>
        <p:spPr bwMode="auto">
          <a:xfrm>
            <a:off x="3115125" y="11959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6" name="Text Box 29"/>
          <p:cNvSpPr txBox="1">
            <a:spLocks noChangeArrowheads="1"/>
          </p:cNvSpPr>
          <p:nvPr/>
        </p:nvSpPr>
        <p:spPr bwMode="auto">
          <a:xfrm>
            <a:off x="3115125" y="3648670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9" name="Freeform 88"/>
          <p:cNvSpPr/>
          <p:nvPr/>
        </p:nvSpPr>
        <p:spPr>
          <a:xfrm>
            <a:off x="1788931" y="1900278"/>
            <a:ext cx="341523" cy="1553378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0" name="Freeform 89"/>
          <p:cNvSpPr/>
          <p:nvPr/>
        </p:nvSpPr>
        <p:spPr>
          <a:xfrm rot="10800000">
            <a:off x="2624549" y="1948184"/>
            <a:ext cx="341523" cy="1505471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3569838" y="1967262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2" name="Freeform 91"/>
          <p:cNvSpPr/>
          <p:nvPr/>
        </p:nvSpPr>
        <p:spPr>
          <a:xfrm rot="10800000">
            <a:off x="4428807" y="2035771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aphicFrame>
        <p:nvGraphicFramePr>
          <p:cNvPr id="93" name="Group 43"/>
          <p:cNvGraphicFramePr>
            <a:graphicFrameLocks noGrp="1"/>
          </p:cNvGraphicFramePr>
          <p:nvPr/>
        </p:nvGraphicFramePr>
        <p:xfrm>
          <a:off x="5465536" y="4031927"/>
          <a:ext cx="3357789" cy="2194560"/>
        </p:xfrm>
        <a:graphic>
          <a:graphicData uri="http://schemas.openxmlformats.org/drawingml/2006/table">
            <a:tbl>
              <a:tblPr/>
              <a:tblGrid>
                <a:gridCol w="92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4" name="Text Box 43"/>
          <p:cNvSpPr txBox="1">
            <a:spLocks noChangeArrowheads="1"/>
          </p:cNvSpPr>
          <p:nvPr/>
        </p:nvSpPr>
        <p:spPr bwMode="auto">
          <a:xfrm>
            <a:off x="732024" y="5401202"/>
            <a:ext cx="23134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>
                <a:latin typeface="+mj-lt"/>
              </a:rPr>
              <a:t>S: {A, C, E}</a:t>
            </a:r>
          </a:p>
        </p:txBody>
      </p:sp>
      <p:sp>
        <p:nvSpPr>
          <p:cNvPr id="95" name="Text Box 31"/>
          <p:cNvSpPr txBox="1">
            <a:spLocks noChangeArrowheads="1"/>
          </p:cNvSpPr>
          <p:nvPr/>
        </p:nvSpPr>
        <p:spPr bwMode="auto">
          <a:xfrm>
            <a:off x="584636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A</a:t>
            </a:r>
          </a:p>
        </p:txBody>
      </p:sp>
      <p:sp>
        <p:nvSpPr>
          <p:cNvPr id="96" name="Text Box 32"/>
          <p:cNvSpPr txBox="1">
            <a:spLocks noChangeArrowheads="1"/>
          </p:cNvSpPr>
          <p:nvPr/>
        </p:nvSpPr>
        <p:spPr bwMode="auto">
          <a:xfrm>
            <a:off x="64623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B</a:t>
            </a:r>
          </a:p>
        </p:txBody>
      </p:sp>
      <p:sp>
        <p:nvSpPr>
          <p:cNvPr id="97" name="Text Box 33"/>
          <p:cNvSpPr txBox="1">
            <a:spLocks noChangeArrowheads="1"/>
          </p:cNvSpPr>
          <p:nvPr/>
        </p:nvSpPr>
        <p:spPr bwMode="auto">
          <a:xfrm>
            <a:off x="7054453" y="1195983"/>
            <a:ext cx="4315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C</a:t>
            </a:r>
          </a:p>
        </p:txBody>
      </p:sp>
      <p:sp>
        <p:nvSpPr>
          <p:cNvPr id="98" name="Text Box 34"/>
          <p:cNvSpPr txBox="1">
            <a:spLocks noChangeArrowheads="1"/>
          </p:cNvSpPr>
          <p:nvPr/>
        </p:nvSpPr>
        <p:spPr bwMode="auto">
          <a:xfrm>
            <a:off x="7652940" y="1195983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D</a:t>
            </a:r>
          </a:p>
        </p:txBody>
      </p:sp>
      <p:sp>
        <p:nvSpPr>
          <p:cNvPr id="99" name="Text Box 35"/>
          <p:cNvSpPr txBox="1">
            <a:spLocks noChangeArrowheads="1"/>
          </p:cNvSpPr>
          <p:nvPr/>
        </p:nvSpPr>
        <p:spPr bwMode="auto">
          <a:xfrm>
            <a:off x="82911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E</a:t>
            </a:r>
          </a:p>
        </p:txBody>
      </p:sp>
      <p:sp>
        <p:nvSpPr>
          <p:cNvPr id="100" name="Text Box 36"/>
          <p:cNvSpPr txBox="1">
            <a:spLocks noChangeArrowheads="1"/>
          </p:cNvSpPr>
          <p:nvPr/>
        </p:nvSpPr>
        <p:spPr bwMode="auto">
          <a:xfrm>
            <a:off x="5147865" y="1195983"/>
            <a:ext cx="620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Q:</a:t>
            </a:r>
          </a:p>
        </p:txBody>
      </p:sp>
      <p:sp>
        <p:nvSpPr>
          <p:cNvPr id="101" name="Text Box 37"/>
          <p:cNvSpPr txBox="1">
            <a:spLocks noChangeArrowheads="1"/>
          </p:cNvSpPr>
          <p:nvPr/>
        </p:nvSpPr>
        <p:spPr bwMode="auto">
          <a:xfrm>
            <a:off x="5893990" y="1805583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0</a:t>
            </a:r>
          </a:p>
        </p:txBody>
      </p:sp>
      <p:sp>
        <p:nvSpPr>
          <p:cNvPr id="102" name="Text Box 38"/>
          <p:cNvSpPr txBox="1">
            <a:spLocks noChangeArrowheads="1"/>
          </p:cNvSpPr>
          <p:nvPr/>
        </p:nvSpPr>
        <p:spPr bwMode="auto">
          <a:xfrm>
            <a:off x="64781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3" name="Text Box 39"/>
          <p:cNvSpPr txBox="1">
            <a:spLocks noChangeArrowheads="1"/>
          </p:cNvSpPr>
          <p:nvPr/>
        </p:nvSpPr>
        <p:spPr bwMode="auto">
          <a:xfrm>
            <a:off x="7083028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4" name="Text Box 40"/>
          <p:cNvSpPr txBox="1">
            <a:spLocks noChangeArrowheads="1"/>
          </p:cNvSpPr>
          <p:nvPr/>
        </p:nvSpPr>
        <p:spPr bwMode="auto">
          <a:xfrm>
            <a:off x="769104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5" name="Text Box 41"/>
          <p:cNvSpPr txBox="1">
            <a:spLocks noChangeArrowheads="1"/>
          </p:cNvSpPr>
          <p:nvPr/>
        </p:nvSpPr>
        <p:spPr bwMode="auto">
          <a:xfrm>
            <a:off x="83069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6" name="Line 42"/>
          <p:cNvSpPr>
            <a:spLocks noChangeShapeType="1"/>
          </p:cNvSpPr>
          <p:nvPr/>
        </p:nvSpPr>
        <p:spPr bwMode="auto">
          <a:xfrm>
            <a:off x="5824140" y="1805583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4" name="Text Box 48"/>
          <p:cNvSpPr txBox="1">
            <a:spLocks noChangeArrowheads="1"/>
          </p:cNvSpPr>
          <p:nvPr/>
        </p:nvSpPr>
        <p:spPr bwMode="auto">
          <a:xfrm>
            <a:off x="6494998" y="2217020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10</a:t>
            </a:r>
          </a:p>
        </p:txBody>
      </p:sp>
      <p:sp>
        <p:nvSpPr>
          <p:cNvPr id="45" name="Text Box 49"/>
          <p:cNvSpPr txBox="1">
            <a:spLocks noChangeArrowheads="1"/>
          </p:cNvSpPr>
          <p:nvPr/>
        </p:nvSpPr>
        <p:spPr bwMode="auto">
          <a:xfrm>
            <a:off x="7176036" y="2210670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3</a:t>
            </a: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7752298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8302146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50" name="Text Box 52"/>
          <p:cNvSpPr txBox="1">
            <a:spLocks noChangeArrowheads="1"/>
          </p:cNvSpPr>
          <p:nvPr/>
        </p:nvSpPr>
        <p:spPr bwMode="auto">
          <a:xfrm>
            <a:off x="6584225" y="2656458"/>
            <a:ext cx="3529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7</a:t>
            </a:r>
          </a:p>
        </p:txBody>
      </p:sp>
      <p:sp>
        <p:nvSpPr>
          <p:cNvPr id="51" name="Text Box 53"/>
          <p:cNvSpPr txBox="1">
            <a:spLocks noChangeArrowheads="1"/>
          </p:cNvSpPr>
          <p:nvPr/>
        </p:nvSpPr>
        <p:spPr bwMode="auto">
          <a:xfrm>
            <a:off x="7720875" y="2656458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11</a:t>
            </a:r>
          </a:p>
        </p:txBody>
      </p:sp>
      <p:sp>
        <p:nvSpPr>
          <p:cNvPr id="52" name="Text Box 54"/>
          <p:cNvSpPr txBox="1">
            <a:spLocks noChangeArrowheads="1"/>
          </p:cNvSpPr>
          <p:nvPr/>
        </p:nvSpPr>
        <p:spPr bwMode="auto">
          <a:xfrm>
            <a:off x="8413025" y="2656458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5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75163" y="4532609"/>
            <a:ext cx="3028393" cy="42473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ja-JP" sz="2400" dirty="0">
                <a:latin typeface="Consolas" panose="020B0609020204030204" pitchFamily="49" charset="0"/>
              </a:rPr>
              <a:t>E </a:t>
            </a:r>
            <a:r>
              <a:rPr lang="en-US" altLang="ja-JP" sz="2400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ja-JP" sz="2400" dirty="0">
                <a:latin typeface="Consolas" panose="020B0609020204030204" pitchFamily="49" charset="0"/>
              </a:rPr>
              <a:t>E</a:t>
            </a:r>
            <a:r>
              <a:rPr lang="en-US" altLang="ja-JP" dirty="0">
                <a:latin typeface="Consolas" panose="020B0609020204030204" pitchFamily="49" charset="0"/>
              </a:rPr>
              <a:t>XTRACT</a:t>
            </a:r>
            <a:r>
              <a:rPr lang="en-US" altLang="ja-JP" sz="2400" dirty="0">
                <a:latin typeface="Consolas" panose="020B0609020204030204" pitchFamily="49" charset="0"/>
              </a:rPr>
              <a:t>-M</a:t>
            </a:r>
            <a:r>
              <a:rPr lang="en-US" altLang="ja-JP" dirty="0">
                <a:latin typeface="Consolas" panose="020B0609020204030204" pitchFamily="49" charset="0"/>
              </a:rPr>
              <a:t>IN</a:t>
            </a:r>
            <a:r>
              <a:rPr lang="en-US" altLang="ja-JP" sz="2400" dirty="0">
                <a:latin typeface="Consolas" panose="020B0609020204030204" pitchFamily="49" charset="0"/>
              </a:rPr>
              <a:t>(Q)</a:t>
            </a:r>
            <a:endParaRPr lang="en-US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30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60" name="Oval 3"/>
          <p:cNvSpPr>
            <a:spLocks noChangeArrowheads="1"/>
          </p:cNvSpPr>
          <p:nvPr/>
        </p:nvSpPr>
        <p:spPr bwMode="auto">
          <a:xfrm>
            <a:off x="295725" y="237073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A</a:t>
            </a:r>
          </a:p>
        </p:txBody>
      </p:sp>
      <p:sp>
        <p:nvSpPr>
          <p:cNvPr id="61" name="Oval 4"/>
          <p:cNvSpPr>
            <a:spLocks noChangeArrowheads="1"/>
          </p:cNvSpPr>
          <p:nvPr/>
        </p:nvSpPr>
        <p:spPr bwMode="auto">
          <a:xfrm>
            <a:off x="20483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B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38009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D</a:t>
            </a: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2048325" y="33803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C</a:t>
            </a:r>
          </a:p>
        </p:txBody>
      </p:sp>
      <p:sp>
        <p:nvSpPr>
          <p:cNvPr id="64" name="Oval 7"/>
          <p:cNvSpPr>
            <a:spLocks noChangeArrowheads="1"/>
          </p:cNvSpPr>
          <p:nvPr/>
        </p:nvSpPr>
        <p:spPr bwMode="auto">
          <a:xfrm>
            <a:off x="3800925" y="33803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E</a:t>
            </a:r>
          </a:p>
        </p:txBody>
      </p:sp>
      <p:cxnSp>
        <p:nvCxnSpPr>
          <p:cNvPr id="65" name="AutoShape 8"/>
          <p:cNvCxnSpPr>
            <a:cxnSpLocks noChangeShapeType="1"/>
            <a:stCxn id="60" idx="7"/>
            <a:endCxn id="61" idx="2"/>
          </p:cNvCxnSpPr>
          <p:nvPr/>
        </p:nvCxnSpPr>
        <p:spPr bwMode="auto">
          <a:xfrm flipV="1">
            <a:off x="875163" y="1700808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9"/>
          <p:cNvCxnSpPr>
            <a:cxnSpLocks noChangeShapeType="1"/>
            <a:stCxn id="60" idx="5"/>
            <a:endCxn id="63" idx="2"/>
          </p:cNvCxnSpPr>
          <p:nvPr/>
        </p:nvCxnSpPr>
        <p:spPr bwMode="auto">
          <a:xfrm>
            <a:off x="875163" y="295017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AutoShape 10"/>
          <p:cNvCxnSpPr>
            <a:cxnSpLocks noChangeShapeType="1"/>
            <a:stCxn id="61" idx="6"/>
            <a:endCxn id="62" idx="2"/>
          </p:cNvCxnSpPr>
          <p:nvPr/>
        </p:nvCxnSpPr>
        <p:spPr bwMode="auto">
          <a:xfrm>
            <a:off x="2727775" y="17008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AutoShape 19"/>
          <p:cNvCxnSpPr>
            <a:cxnSpLocks noChangeShapeType="1"/>
            <a:stCxn id="63" idx="6"/>
            <a:endCxn id="64" idx="2"/>
          </p:cNvCxnSpPr>
          <p:nvPr/>
        </p:nvCxnSpPr>
        <p:spPr bwMode="auto">
          <a:xfrm>
            <a:off x="2727775" y="37201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Line 20"/>
          <p:cNvSpPr>
            <a:spLocks noChangeShapeType="1"/>
          </p:cNvSpPr>
          <p:nvPr/>
        </p:nvSpPr>
        <p:spPr bwMode="auto">
          <a:xfrm flipV="1">
            <a:off x="2734125" y="180558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78" name="Text Box 21"/>
          <p:cNvSpPr txBox="1">
            <a:spLocks noChangeArrowheads="1"/>
          </p:cNvSpPr>
          <p:nvPr/>
        </p:nvSpPr>
        <p:spPr bwMode="auto">
          <a:xfrm>
            <a:off x="905325" y="1691283"/>
            <a:ext cx="5757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10</a:t>
            </a:r>
          </a:p>
        </p:txBody>
      </p:sp>
      <p:sp>
        <p:nvSpPr>
          <p:cNvPr id="79" name="Text Box 22"/>
          <p:cNvSpPr txBox="1">
            <a:spLocks noChangeArrowheads="1"/>
          </p:cNvSpPr>
          <p:nvPr/>
        </p:nvSpPr>
        <p:spPr bwMode="auto">
          <a:xfrm>
            <a:off x="1057725" y="31771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3</a:t>
            </a:r>
          </a:p>
        </p:txBody>
      </p:sp>
      <p:sp>
        <p:nvSpPr>
          <p:cNvPr id="80" name="Text Box 23"/>
          <p:cNvSpPr txBox="1">
            <a:spLocks noChangeArrowheads="1"/>
          </p:cNvSpPr>
          <p:nvPr/>
        </p:nvSpPr>
        <p:spPr bwMode="auto">
          <a:xfrm>
            <a:off x="1784041" y="2335215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1</a:t>
            </a:r>
          </a:p>
        </p:txBody>
      </p:sp>
      <p:sp>
        <p:nvSpPr>
          <p:cNvPr id="81" name="Text Box 24"/>
          <p:cNvSpPr txBox="1">
            <a:spLocks noChangeArrowheads="1"/>
          </p:cNvSpPr>
          <p:nvPr/>
        </p:nvSpPr>
        <p:spPr bwMode="auto">
          <a:xfrm>
            <a:off x="2540834" y="2540661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4</a:t>
            </a:r>
          </a:p>
        </p:txBody>
      </p:sp>
      <p:sp>
        <p:nvSpPr>
          <p:cNvPr id="82" name="Text Box 25"/>
          <p:cNvSpPr txBox="1">
            <a:spLocks noChangeArrowheads="1"/>
          </p:cNvSpPr>
          <p:nvPr/>
        </p:nvSpPr>
        <p:spPr bwMode="auto">
          <a:xfrm>
            <a:off x="3610809" y="2415357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7</a:t>
            </a:r>
          </a:p>
        </p:txBody>
      </p:sp>
      <p:sp>
        <p:nvSpPr>
          <p:cNvPr id="83" name="Text Box 26"/>
          <p:cNvSpPr txBox="1">
            <a:spLocks noChangeArrowheads="1"/>
          </p:cNvSpPr>
          <p:nvPr/>
        </p:nvSpPr>
        <p:spPr bwMode="auto">
          <a:xfrm>
            <a:off x="4371656" y="2651458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9</a:t>
            </a:r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2981775" y="22627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8</a:t>
            </a:r>
          </a:p>
        </p:txBody>
      </p:sp>
      <p:sp>
        <p:nvSpPr>
          <p:cNvPr id="85" name="Text Box 28"/>
          <p:cNvSpPr txBox="1">
            <a:spLocks noChangeArrowheads="1"/>
          </p:cNvSpPr>
          <p:nvPr/>
        </p:nvSpPr>
        <p:spPr bwMode="auto">
          <a:xfrm>
            <a:off x="3115125" y="11959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6" name="Text Box 29"/>
          <p:cNvSpPr txBox="1">
            <a:spLocks noChangeArrowheads="1"/>
          </p:cNvSpPr>
          <p:nvPr/>
        </p:nvSpPr>
        <p:spPr bwMode="auto">
          <a:xfrm>
            <a:off x="3115125" y="3648670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9" name="Freeform 88"/>
          <p:cNvSpPr/>
          <p:nvPr/>
        </p:nvSpPr>
        <p:spPr>
          <a:xfrm>
            <a:off x="1788931" y="1900278"/>
            <a:ext cx="341523" cy="1553378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0" name="Freeform 89"/>
          <p:cNvSpPr/>
          <p:nvPr/>
        </p:nvSpPr>
        <p:spPr>
          <a:xfrm rot="10800000">
            <a:off x="2624549" y="1948184"/>
            <a:ext cx="341523" cy="1505471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3569838" y="1967262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2" name="Freeform 91"/>
          <p:cNvSpPr/>
          <p:nvPr/>
        </p:nvSpPr>
        <p:spPr>
          <a:xfrm rot="10800000">
            <a:off x="4428807" y="2035771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50800">
            <a:solidFill>
              <a:srgbClr val="0070C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aphicFrame>
        <p:nvGraphicFramePr>
          <p:cNvPr id="93" name="Group 43"/>
          <p:cNvGraphicFramePr>
            <a:graphicFrameLocks noGrp="1"/>
          </p:cNvGraphicFramePr>
          <p:nvPr/>
        </p:nvGraphicFramePr>
        <p:xfrm>
          <a:off x="5465536" y="4031927"/>
          <a:ext cx="3357789" cy="2194560"/>
        </p:xfrm>
        <a:graphic>
          <a:graphicData uri="http://schemas.openxmlformats.org/drawingml/2006/table">
            <a:tbl>
              <a:tblPr/>
              <a:tblGrid>
                <a:gridCol w="92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4" name="Text Box 43"/>
          <p:cNvSpPr txBox="1">
            <a:spLocks noChangeArrowheads="1"/>
          </p:cNvSpPr>
          <p:nvPr/>
        </p:nvSpPr>
        <p:spPr bwMode="auto">
          <a:xfrm>
            <a:off x="732024" y="5401202"/>
            <a:ext cx="23134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>
                <a:latin typeface="+mj-lt"/>
              </a:rPr>
              <a:t>S: {A, C, E}</a:t>
            </a:r>
          </a:p>
        </p:txBody>
      </p:sp>
      <p:sp>
        <p:nvSpPr>
          <p:cNvPr id="95" name="Text Box 31"/>
          <p:cNvSpPr txBox="1">
            <a:spLocks noChangeArrowheads="1"/>
          </p:cNvSpPr>
          <p:nvPr/>
        </p:nvSpPr>
        <p:spPr bwMode="auto">
          <a:xfrm>
            <a:off x="584636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A</a:t>
            </a:r>
          </a:p>
        </p:txBody>
      </p:sp>
      <p:sp>
        <p:nvSpPr>
          <p:cNvPr id="96" name="Text Box 32"/>
          <p:cNvSpPr txBox="1">
            <a:spLocks noChangeArrowheads="1"/>
          </p:cNvSpPr>
          <p:nvPr/>
        </p:nvSpPr>
        <p:spPr bwMode="auto">
          <a:xfrm>
            <a:off x="64623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B</a:t>
            </a:r>
          </a:p>
        </p:txBody>
      </p:sp>
      <p:sp>
        <p:nvSpPr>
          <p:cNvPr id="97" name="Text Box 33"/>
          <p:cNvSpPr txBox="1">
            <a:spLocks noChangeArrowheads="1"/>
          </p:cNvSpPr>
          <p:nvPr/>
        </p:nvSpPr>
        <p:spPr bwMode="auto">
          <a:xfrm>
            <a:off x="7054453" y="1195983"/>
            <a:ext cx="4315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C</a:t>
            </a:r>
          </a:p>
        </p:txBody>
      </p:sp>
      <p:sp>
        <p:nvSpPr>
          <p:cNvPr id="98" name="Text Box 34"/>
          <p:cNvSpPr txBox="1">
            <a:spLocks noChangeArrowheads="1"/>
          </p:cNvSpPr>
          <p:nvPr/>
        </p:nvSpPr>
        <p:spPr bwMode="auto">
          <a:xfrm>
            <a:off x="7652940" y="1195983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D</a:t>
            </a:r>
          </a:p>
        </p:txBody>
      </p:sp>
      <p:sp>
        <p:nvSpPr>
          <p:cNvPr id="99" name="Text Box 35"/>
          <p:cNvSpPr txBox="1">
            <a:spLocks noChangeArrowheads="1"/>
          </p:cNvSpPr>
          <p:nvPr/>
        </p:nvSpPr>
        <p:spPr bwMode="auto">
          <a:xfrm>
            <a:off x="82911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E</a:t>
            </a:r>
          </a:p>
        </p:txBody>
      </p:sp>
      <p:sp>
        <p:nvSpPr>
          <p:cNvPr id="100" name="Text Box 36"/>
          <p:cNvSpPr txBox="1">
            <a:spLocks noChangeArrowheads="1"/>
          </p:cNvSpPr>
          <p:nvPr/>
        </p:nvSpPr>
        <p:spPr bwMode="auto">
          <a:xfrm>
            <a:off x="5147865" y="1195983"/>
            <a:ext cx="620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Q:</a:t>
            </a:r>
          </a:p>
        </p:txBody>
      </p:sp>
      <p:sp>
        <p:nvSpPr>
          <p:cNvPr id="101" name="Text Box 37"/>
          <p:cNvSpPr txBox="1">
            <a:spLocks noChangeArrowheads="1"/>
          </p:cNvSpPr>
          <p:nvPr/>
        </p:nvSpPr>
        <p:spPr bwMode="auto">
          <a:xfrm>
            <a:off x="5893990" y="1805583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0</a:t>
            </a:r>
          </a:p>
        </p:txBody>
      </p:sp>
      <p:sp>
        <p:nvSpPr>
          <p:cNvPr id="102" name="Text Box 38"/>
          <p:cNvSpPr txBox="1">
            <a:spLocks noChangeArrowheads="1"/>
          </p:cNvSpPr>
          <p:nvPr/>
        </p:nvSpPr>
        <p:spPr bwMode="auto">
          <a:xfrm>
            <a:off x="64781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3" name="Text Box 39"/>
          <p:cNvSpPr txBox="1">
            <a:spLocks noChangeArrowheads="1"/>
          </p:cNvSpPr>
          <p:nvPr/>
        </p:nvSpPr>
        <p:spPr bwMode="auto">
          <a:xfrm>
            <a:off x="7083028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4" name="Text Box 40"/>
          <p:cNvSpPr txBox="1">
            <a:spLocks noChangeArrowheads="1"/>
          </p:cNvSpPr>
          <p:nvPr/>
        </p:nvSpPr>
        <p:spPr bwMode="auto">
          <a:xfrm>
            <a:off x="769104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5" name="Text Box 41"/>
          <p:cNvSpPr txBox="1">
            <a:spLocks noChangeArrowheads="1"/>
          </p:cNvSpPr>
          <p:nvPr/>
        </p:nvSpPr>
        <p:spPr bwMode="auto">
          <a:xfrm>
            <a:off x="83069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6" name="Line 42"/>
          <p:cNvSpPr>
            <a:spLocks noChangeShapeType="1"/>
          </p:cNvSpPr>
          <p:nvPr/>
        </p:nvSpPr>
        <p:spPr bwMode="auto">
          <a:xfrm>
            <a:off x="5824140" y="1805583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4" name="Text Box 48"/>
          <p:cNvSpPr txBox="1">
            <a:spLocks noChangeArrowheads="1"/>
          </p:cNvSpPr>
          <p:nvPr/>
        </p:nvSpPr>
        <p:spPr bwMode="auto">
          <a:xfrm>
            <a:off x="6494998" y="2217020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10</a:t>
            </a:r>
          </a:p>
        </p:txBody>
      </p:sp>
      <p:sp>
        <p:nvSpPr>
          <p:cNvPr id="45" name="Text Box 49"/>
          <p:cNvSpPr txBox="1">
            <a:spLocks noChangeArrowheads="1"/>
          </p:cNvSpPr>
          <p:nvPr/>
        </p:nvSpPr>
        <p:spPr bwMode="auto">
          <a:xfrm>
            <a:off x="7176036" y="2210670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3</a:t>
            </a: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7752298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8302146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50" name="Text Box 52"/>
          <p:cNvSpPr txBox="1">
            <a:spLocks noChangeArrowheads="1"/>
          </p:cNvSpPr>
          <p:nvPr/>
        </p:nvSpPr>
        <p:spPr bwMode="auto">
          <a:xfrm>
            <a:off x="6584225" y="2656458"/>
            <a:ext cx="3529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7</a:t>
            </a:r>
          </a:p>
        </p:txBody>
      </p:sp>
      <p:sp>
        <p:nvSpPr>
          <p:cNvPr id="51" name="Text Box 53"/>
          <p:cNvSpPr txBox="1">
            <a:spLocks noChangeArrowheads="1"/>
          </p:cNvSpPr>
          <p:nvPr/>
        </p:nvSpPr>
        <p:spPr bwMode="auto">
          <a:xfrm>
            <a:off x="7720875" y="2656458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11</a:t>
            </a:r>
          </a:p>
        </p:txBody>
      </p:sp>
      <p:sp>
        <p:nvSpPr>
          <p:cNvPr id="52" name="Text Box 54"/>
          <p:cNvSpPr txBox="1">
            <a:spLocks noChangeArrowheads="1"/>
          </p:cNvSpPr>
          <p:nvPr/>
        </p:nvSpPr>
        <p:spPr bwMode="auto">
          <a:xfrm>
            <a:off x="8413025" y="2656458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5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2457" y="4532609"/>
            <a:ext cx="3609578" cy="42473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Update all neighbors of E</a:t>
            </a:r>
            <a:endParaRPr lang="en-US" altLang="en-US" sz="2400" dirty="0">
              <a:solidFill>
                <a:schemeClr val="accent2"/>
              </a:solidFill>
            </a:endParaRPr>
          </a:p>
        </p:txBody>
      </p:sp>
      <p:sp>
        <p:nvSpPr>
          <p:cNvPr id="55" name="Text Box 55"/>
          <p:cNvSpPr txBox="1">
            <a:spLocks noChangeArrowheads="1"/>
          </p:cNvSpPr>
          <p:nvPr/>
        </p:nvSpPr>
        <p:spPr bwMode="auto">
          <a:xfrm>
            <a:off x="6594543" y="3042553"/>
            <a:ext cx="3529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7</a:t>
            </a:r>
          </a:p>
        </p:txBody>
      </p:sp>
      <p:sp>
        <p:nvSpPr>
          <p:cNvPr id="56" name="Text Box 56"/>
          <p:cNvSpPr txBox="1">
            <a:spLocks noChangeArrowheads="1"/>
          </p:cNvSpPr>
          <p:nvPr/>
        </p:nvSpPr>
        <p:spPr bwMode="auto">
          <a:xfrm>
            <a:off x="7731193" y="3042553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67476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60" name="Oval 3"/>
          <p:cNvSpPr>
            <a:spLocks noChangeArrowheads="1"/>
          </p:cNvSpPr>
          <p:nvPr/>
        </p:nvSpPr>
        <p:spPr bwMode="auto">
          <a:xfrm>
            <a:off x="295725" y="237073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A</a:t>
            </a:r>
          </a:p>
        </p:txBody>
      </p:sp>
      <p:sp>
        <p:nvSpPr>
          <p:cNvPr id="61" name="Oval 4"/>
          <p:cNvSpPr>
            <a:spLocks noChangeArrowheads="1"/>
          </p:cNvSpPr>
          <p:nvPr/>
        </p:nvSpPr>
        <p:spPr bwMode="auto">
          <a:xfrm>
            <a:off x="2048325" y="13610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B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38009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D</a:t>
            </a: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2048325" y="33803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C</a:t>
            </a:r>
          </a:p>
        </p:txBody>
      </p:sp>
      <p:sp>
        <p:nvSpPr>
          <p:cNvPr id="64" name="Oval 7"/>
          <p:cNvSpPr>
            <a:spLocks noChangeArrowheads="1"/>
          </p:cNvSpPr>
          <p:nvPr/>
        </p:nvSpPr>
        <p:spPr bwMode="auto">
          <a:xfrm>
            <a:off x="3800925" y="33803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E</a:t>
            </a:r>
          </a:p>
        </p:txBody>
      </p:sp>
      <p:cxnSp>
        <p:nvCxnSpPr>
          <p:cNvPr id="65" name="AutoShape 8"/>
          <p:cNvCxnSpPr>
            <a:cxnSpLocks noChangeShapeType="1"/>
            <a:stCxn id="60" idx="7"/>
            <a:endCxn id="61" idx="2"/>
          </p:cNvCxnSpPr>
          <p:nvPr/>
        </p:nvCxnSpPr>
        <p:spPr bwMode="auto">
          <a:xfrm flipV="1">
            <a:off x="875163" y="1700808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9"/>
          <p:cNvCxnSpPr>
            <a:cxnSpLocks noChangeShapeType="1"/>
            <a:stCxn id="60" idx="5"/>
            <a:endCxn id="63" idx="2"/>
          </p:cNvCxnSpPr>
          <p:nvPr/>
        </p:nvCxnSpPr>
        <p:spPr bwMode="auto">
          <a:xfrm>
            <a:off x="875163" y="295017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AutoShape 10"/>
          <p:cNvCxnSpPr>
            <a:cxnSpLocks noChangeShapeType="1"/>
            <a:stCxn id="61" idx="6"/>
            <a:endCxn id="62" idx="2"/>
          </p:cNvCxnSpPr>
          <p:nvPr/>
        </p:nvCxnSpPr>
        <p:spPr bwMode="auto">
          <a:xfrm>
            <a:off x="2727775" y="17008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AutoShape 19"/>
          <p:cNvCxnSpPr>
            <a:cxnSpLocks noChangeShapeType="1"/>
            <a:stCxn id="63" idx="6"/>
            <a:endCxn id="64" idx="2"/>
          </p:cNvCxnSpPr>
          <p:nvPr/>
        </p:nvCxnSpPr>
        <p:spPr bwMode="auto">
          <a:xfrm>
            <a:off x="2727775" y="37201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Line 20"/>
          <p:cNvSpPr>
            <a:spLocks noChangeShapeType="1"/>
          </p:cNvSpPr>
          <p:nvPr/>
        </p:nvSpPr>
        <p:spPr bwMode="auto">
          <a:xfrm flipV="1">
            <a:off x="2734125" y="180558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78" name="Text Box 21"/>
          <p:cNvSpPr txBox="1">
            <a:spLocks noChangeArrowheads="1"/>
          </p:cNvSpPr>
          <p:nvPr/>
        </p:nvSpPr>
        <p:spPr bwMode="auto">
          <a:xfrm>
            <a:off x="905325" y="1691283"/>
            <a:ext cx="5757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10</a:t>
            </a:r>
          </a:p>
        </p:txBody>
      </p:sp>
      <p:sp>
        <p:nvSpPr>
          <p:cNvPr id="79" name="Text Box 22"/>
          <p:cNvSpPr txBox="1">
            <a:spLocks noChangeArrowheads="1"/>
          </p:cNvSpPr>
          <p:nvPr/>
        </p:nvSpPr>
        <p:spPr bwMode="auto">
          <a:xfrm>
            <a:off x="1057725" y="31771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3</a:t>
            </a:r>
          </a:p>
        </p:txBody>
      </p:sp>
      <p:sp>
        <p:nvSpPr>
          <p:cNvPr id="80" name="Text Box 23"/>
          <p:cNvSpPr txBox="1">
            <a:spLocks noChangeArrowheads="1"/>
          </p:cNvSpPr>
          <p:nvPr/>
        </p:nvSpPr>
        <p:spPr bwMode="auto">
          <a:xfrm>
            <a:off x="1784041" y="2335215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1</a:t>
            </a:r>
          </a:p>
        </p:txBody>
      </p:sp>
      <p:sp>
        <p:nvSpPr>
          <p:cNvPr id="81" name="Text Box 24"/>
          <p:cNvSpPr txBox="1">
            <a:spLocks noChangeArrowheads="1"/>
          </p:cNvSpPr>
          <p:nvPr/>
        </p:nvSpPr>
        <p:spPr bwMode="auto">
          <a:xfrm>
            <a:off x="2540834" y="2540661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4</a:t>
            </a:r>
          </a:p>
        </p:txBody>
      </p:sp>
      <p:sp>
        <p:nvSpPr>
          <p:cNvPr id="82" name="Text Box 25"/>
          <p:cNvSpPr txBox="1">
            <a:spLocks noChangeArrowheads="1"/>
          </p:cNvSpPr>
          <p:nvPr/>
        </p:nvSpPr>
        <p:spPr bwMode="auto">
          <a:xfrm>
            <a:off x="3610809" y="2415357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7</a:t>
            </a:r>
          </a:p>
        </p:txBody>
      </p:sp>
      <p:sp>
        <p:nvSpPr>
          <p:cNvPr id="83" name="Text Box 26"/>
          <p:cNvSpPr txBox="1">
            <a:spLocks noChangeArrowheads="1"/>
          </p:cNvSpPr>
          <p:nvPr/>
        </p:nvSpPr>
        <p:spPr bwMode="auto">
          <a:xfrm>
            <a:off x="4371656" y="2651458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9</a:t>
            </a:r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2981775" y="22627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8</a:t>
            </a:r>
          </a:p>
        </p:txBody>
      </p:sp>
      <p:sp>
        <p:nvSpPr>
          <p:cNvPr id="85" name="Text Box 28"/>
          <p:cNvSpPr txBox="1">
            <a:spLocks noChangeArrowheads="1"/>
          </p:cNvSpPr>
          <p:nvPr/>
        </p:nvSpPr>
        <p:spPr bwMode="auto">
          <a:xfrm>
            <a:off x="3115125" y="11959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6" name="Text Box 29"/>
          <p:cNvSpPr txBox="1">
            <a:spLocks noChangeArrowheads="1"/>
          </p:cNvSpPr>
          <p:nvPr/>
        </p:nvSpPr>
        <p:spPr bwMode="auto">
          <a:xfrm>
            <a:off x="3115125" y="3648670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9" name="Freeform 88"/>
          <p:cNvSpPr/>
          <p:nvPr/>
        </p:nvSpPr>
        <p:spPr>
          <a:xfrm>
            <a:off x="1788931" y="1900278"/>
            <a:ext cx="341523" cy="1553378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0" name="Freeform 89"/>
          <p:cNvSpPr/>
          <p:nvPr/>
        </p:nvSpPr>
        <p:spPr>
          <a:xfrm rot="10800000">
            <a:off x="2624549" y="1948184"/>
            <a:ext cx="341523" cy="1505471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3569838" y="1967262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2" name="Freeform 91"/>
          <p:cNvSpPr/>
          <p:nvPr/>
        </p:nvSpPr>
        <p:spPr>
          <a:xfrm rot="10800000">
            <a:off x="4428807" y="2035771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aphicFrame>
        <p:nvGraphicFramePr>
          <p:cNvPr id="93" name="Group 43"/>
          <p:cNvGraphicFramePr>
            <a:graphicFrameLocks noGrp="1"/>
          </p:cNvGraphicFramePr>
          <p:nvPr/>
        </p:nvGraphicFramePr>
        <p:xfrm>
          <a:off x="5465536" y="4031927"/>
          <a:ext cx="3357789" cy="2194560"/>
        </p:xfrm>
        <a:graphic>
          <a:graphicData uri="http://schemas.openxmlformats.org/drawingml/2006/table">
            <a:tbl>
              <a:tblPr/>
              <a:tblGrid>
                <a:gridCol w="92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4" name="Text Box 43"/>
          <p:cNvSpPr txBox="1">
            <a:spLocks noChangeArrowheads="1"/>
          </p:cNvSpPr>
          <p:nvPr/>
        </p:nvSpPr>
        <p:spPr bwMode="auto">
          <a:xfrm>
            <a:off x="732024" y="5401202"/>
            <a:ext cx="28087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>
                <a:latin typeface="+mj-lt"/>
              </a:rPr>
              <a:t>S: {A, C, E, B}</a:t>
            </a:r>
          </a:p>
        </p:txBody>
      </p:sp>
      <p:sp>
        <p:nvSpPr>
          <p:cNvPr id="95" name="Text Box 31"/>
          <p:cNvSpPr txBox="1">
            <a:spLocks noChangeArrowheads="1"/>
          </p:cNvSpPr>
          <p:nvPr/>
        </p:nvSpPr>
        <p:spPr bwMode="auto">
          <a:xfrm>
            <a:off x="584636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A</a:t>
            </a:r>
          </a:p>
        </p:txBody>
      </p:sp>
      <p:sp>
        <p:nvSpPr>
          <p:cNvPr id="96" name="Text Box 32"/>
          <p:cNvSpPr txBox="1">
            <a:spLocks noChangeArrowheads="1"/>
          </p:cNvSpPr>
          <p:nvPr/>
        </p:nvSpPr>
        <p:spPr bwMode="auto">
          <a:xfrm>
            <a:off x="64623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B</a:t>
            </a:r>
          </a:p>
        </p:txBody>
      </p:sp>
      <p:sp>
        <p:nvSpPr>
          <p:cNvPr id="97" name="Text Box 33"/>
          <p:cNvSpPr txBox="1">
            <a:spLocks noChangeArrowheads="1"/>
          </p:cNvSpPr>
          <p:nvPr/>
        </p:nvSpPr>
        <p:spPr bwMode="auto">
          <a:xfrm>
            <a:off x="7054453" y="1195983"/>
            <a:ext cx="4315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C</a:t>
            </a:r>
          </a:p>
        </p:txBody>
      </p:sp>
      <p:sp>
        <p:nvSpPr>
          <p:cNvPr id="98" name="Text Box 34"/>
          <p:cNvSpPr txBox="1">
            <a:spLocks noChangeArrowheads="1"/>
          </p:cNvSpPr>
          <p:nvPr/>
        </p:nvSpPr>
        <p:spPr bwMode="auto">
          <a:xfrm>
            <a:off x="7652940" y="1195983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D</a:t>
            </a:r>
          </a:p>
        </p:txBody>
      </p:sp>
      <p:sp>
        <p:nvSpPr>
          <p:cNvPr id="99" name="Text Box 35"/>
          <p:cNvSpPr txBox="1">
            <a:spLocks noChangeArrowheads="1"/>
          </p:cNvSpPr>
          <p:nvPr/>
        </p:nvSpPr>
        <p:spPr bwMode="auto">
          <a:xfrm>
            <a:off x="82911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E</a:t>
            </a:r>
          </a:p>
        </p:txBody>
      </p:sp>
      <p:sp>
        <p:nvSpPr>
          <p:cNvPr id="100" name="Text Box 36"/>
          <p:cNvSpPr txBox="1">
            <a:spLocks noChangeArrowheads="1"/>
          </p:cNvSpPr>
          <p:nvPr/>
        </p:nvSpPr>
        <p:spPr bwMode="auto">
          <a:xfrm>
            <a:off x="5147865" y="1195983"/>
            <a:ext cx="620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Q:</a:t>
            </a:r>
          </a:p>
        </p:txBody>
      </p:sp>
      <p:sp>
        <p:nvSpPr>
          <p:cNvPr id="101" name="Text Box 37"/>
          <p:cNvSpPr txBox="1">
            <a:spLocks noChangeArrowheads="1"/>
          </p:cNvSpPr>
          <p:nvPr/>
        </p:nvSpPr>
        <p:spPr bwMode="auto">
          <a:xfrm>
            <a:off x="5893990" y="1805583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0</a:t>
            </a:r>
          </a:p>
        </p:txBody>
      </p:sp>
      <p:sp>
        <p:nvSpPr>
          <p:cNvPr id="102" name="Text Box 38"/>
          <p:cNvSpPr txBox="1">
            <a:spLocks noChangeArrowheads="1"/>
          </p:cNvSpPr>
          <p:nvPr/>
        </p:nvSpPr>
        <p:spPr bwMode="auto">
          <a:xfrm>
            <a:off x="64781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3" name="Text Box 39"/>
          <p:cNvSpPr txBox="1">
            <a:spLocks noChangeArrowheads="1"/>
          </p:cNvSpPr>
          <p:nvPr/>
        </p:nvSpPr>
        <p:spPr bwMode="auto">
          <a:xfrm>
            <a:off x="7083028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4" name="Text Box 40"/>
          <p:cNvSpPr txBox="1">
            <a:spLocks noChangeArrowheads="1"/>
          </p:cNvSpPr>
          <p:nvPr/>
        </p:nvSpPr>
        <p:spPr bwMode="auto">
          <a:xfrm>
            <a:off x="769104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5" name="Text Box 41"/>
          <p:cNvSpPr txBox="1">
            <a:spLocks noChangeArrowheads="1"/>
          </p:cNvSpPr>
          <p:nvPr/>
        </p:nvSpPr>
        <p:spPr bwMode="auto">
          <a:xfrm>
            <a:off x="83069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6" name="Line 42"/>
          <p:cNvSpPr>
            <a:spLocks noChangeShapeType="1"/>
          </p:cNvSpPr>
          <p:nvPr/>
        </p:nvSpPr>
        <p:spPr bwMode="auto">
          <a:xfrm>
            <a:off x="5824140" y="1805583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4" name="Text Box 48"/>
          <p:cNvSpPr txBox="1">
            <a:spLocks noChangeArrowheads="1"/>
          </p:cNvSpPr>
          <p:nvPr/>
        </p:nvSpPr>
        <p:spPr bwMode="auto">
          <a:xfrm>
            <a:off x="6494998" y="2217020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10</a:t>
            </a:r>
          </a:p>
        </p:txBody>
      </p:sp>
      <p:sp>
        <p:nvSpPr>
          <p:cNvPr id="45" name="Text Box 49"/>
          <p:cNvSpPr txBox="1">
            <a:spLocks noChangeArrowheads="1"/>
          </p:cNvSpPr>
          <p:nvPr/>
        </p:nvSpPr>
        <p:spPr bwMode="auto">
          <a:xfrm>
            <a:off x="7176036" y="2210670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3</a:t>
            </a: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7752298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8302146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50" name="Text Box 52"/>
          <p:cNvSpPr txBox="1">
            <a:spLocks noChangeArrowheads="1"/>
          </p:cNvSpPr>
          <p:nvPr/>
        </p:nvSpPr>
        <p:spPr bwMode="auto">
          <a:xfrm>
            <a:off x="6584225" y="2656458"/>
            <a:ext cx="3529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7</a:t>
            </a:r>
          </a:p>
        </p:txBody>
      </p:sp>
      <p:sp>
        <p:nvSpPr>
          <p:cNvPr id="51" name="Text Box 53"/>
          <p:cNvSpPr txBox="1">
            <a:spLocks noChangeArrowheads="1"/>
          </p:cNvSpPr>
          <p:nvPr/>
        </p:nvSpPr>
        <p:spPr bwMode="auto">
          <a:xfrm>
            <a:off x="7720875" y="2656458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11</a:t>
            </a:r>
          </a:p>
        </p:txBody>
      </p:sp>
      <p:sp>
        <p:nvSpPr>
          <p:cNvPr id="52" name="Text Box 54"/>
          <p:cNvSpPr txBox="1">
            <a:spLocks noChangeArrowheads="1"/>
          </p:cNvSpPr>
          <p:nvPr/>
        </p:nvSpPr>
        <p:spPr bwMode="auto">
          <a:xfrm>
            <a:off x="8413025" y="2656458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5</a:t>
            </a:r>
          </a:p>
        </p:txBody>
      </p:sp>
      <p:sp>
        <p:nvSpPr>
          <p:cNvPr id="55" name="Text Box 55"/>
          <p:cNvSpPr txBox="1">
            <a:spLocks noChangeArrowheads="1"/>
          </p:cNvSpPr>
          <p:nvPr/>
        </p:nvSpPr>
        <p:spPr bwMode="auto">
          <a:xfrm>
            <a:off x="6594543" y="3042553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7</a:t>
            </a:r>
          </a:p>
        </p:txBody>
      </p:sp>
      <p:sp>
        <p:nvSpPr>
          <p:cNvPr id="56" name="Text Box 56"/>
          <p:cNvSpPr txBox="1">
            <a:spLocks noChangeArrowheads="1"/>
          </p:cNvSpPr>
          <p:nvPr/>
        </p:nvSpPr>
        <p:spPr bwMode="auto">
          <a:xfrm>
            <a:off x="7731193" y="3042553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11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75163" y="4532609"/>
            <a:ext cx="3028393" cy="42473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ja-JP" sz="2400" dirty="0">
                <a:latin typeface="Consolas" panose="020B0609020204030204" pitchFamily="49" charset="0"/>
              </a:rPr>
              <a:t>B </a:t>
            </a:r>
            <a:r>
              <a:rPr lang="en-US" altLang="ja-JP" sz="2400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ja-JP" sz="2400" dirty="0">
                <a:latin typeface="Consolas" panose="020B0609020204030204" pitchFamily="49" charset="0"/>
              </a:rPr>
              <a:t>E</a:t>
            </a:r>
            <a:r>
              <a:rPr lang="en-US" altLang="ja-JP" dirty="0">
                <a:latin typeface="Consolas" panose="020B0609020204030204" pitchFamily="49" charset="0"/>
              </a:rPr>
              <a:t>XTRACT</a:t>
            </a:r>
            <a:r>
              <a:rPr lang="en-US" altLang="ja-JP" sz="2400" dirty="0">
                <a:latin typeface="Consolas" panose="020B0609020204030204" pitchFamily="49" charset="0"/>
              </a:rPr>
              <a:t>-M</a:t>
            </a:r>
            <a:r>
              <a:rPr lang="en-US" altLang="ja-JP" dirty="0">
                <a:latin typeface="Consolas" panose="020B0609020204030204" pitchFamily="49" charset="0"/>
              </a:rPr>
              <a:t>IN</a:t>
            </a:r>
            <a:r>
              <a:rPr lang="en-US" altLang="ja-JP" sz="2400" dirty="0">
                <a:latin typeface="Consolas" panose="020B0609020204030204" pitchFamily="49" charset="0"/>
              </a:rPr>
              <a:t>(Q)</a:t>
            </a:r>
            <a:endParaRPr lang="en-US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86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weighted graph</a:t>
            </a:r>
          </a:p>
          <a:p>
            <a:pPr lvl="1"/>
            <a:r>
              <a:rPr lang="en-US" dirty="0"/>
              <a:t>Problem is to find the shortest path between two given vertices</a:t>
            </a:r>
          </a:p>
          <a:p>
            <a:pPr lvl="2"/>
            <a:endParaRPr lang="en-US" dirty="0"/>
          </a:p>
          <a:p>
            <a:r>
              <a:rPr lang="en-US" dirty="0"/>
              <a:t>Length of a path in a weighted graph</a:t>
            </a:r>
          </a:p>
          <a:p>
            <a:pPr lvl="1"/>
            <a:r>
              <a:rPr lang="en-US" dirty="0"/>
              <a:t>Sum of the weights of each of the edges in that path</a:t>
            </a:r>
          </a:p>
          <a:p>
            <a:pPr lvl="2"/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Example: </a:t>
            </a:r>
            <a:r>
              <a:rPr lang="en-US" dirty="0"/>
              <a:t>Shortest path from vertex 1 to vertex 13</a:t>
            </a:r>
          </a:p>
          <a:p>
            <a:pPr lvl="1"/>
            <a:r>
              <a:rPr lang="en-US" dirty="0"/>
              <a:t>Other paths exists but they are longer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6" name="Picture 6" descr="sp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94" y="4131203"/>
            <a:ext cx="4522763" cy="2283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sp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698" y="4028082"/>
            <a:ext cx="4481512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98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60" name="Oval 3"/>
          <p:cNvSpPr>
            <a:spLocks noChangeArrowheads="1"/>
          </p:cNvSpPr>
          <p:nvPr/>
        </p:nvSpPr>
        <p:spPr bwMode="auto">
          <a:xfrm>
            <a:off x="295725" y="237073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A</a:t>
            </a:r>
          </a:p>
        </p:txBody>
      </p:sp>
      <p:sp>
        <p:nvSpPr>
          <p:cNvPr id="61" name="Oval 4"/>
          <p:cNvSpPr>
            <a:spLocks noChangeArrowheads="1"/>
          </p:cNvSpPr>
          <p:nvPr/>
        </p:nvSpPr>
        <p:spPr bwMode="auto">
          <a:xfrm>
            <a:off x="2048325" y="13610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B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3800925" y="1361083"/>
            <a:ext cx="679450" cy="6794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D</a:t>
            </a: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2048325" y="33803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C</a:t>
            </a:r>
          </a:p>
        </p:txBody>
      </p:sp>
      <p:sp>
        <p:nvSpPr>
          <p:cNvPr id="64" name="Oval 7"/>
          <p:cNvSpPr>
            <a:spLocks noChangeArrowheads="1"/>
          </p:cNvSpPr>
          <p:nvPr/>
        </p:nvSpPr>
        <p:spPr bwMode="auto">
          <a:xfrm>
            <a:off x="3800925" y="33803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E</a:t>
            </a:r>
          </a:p>
        </p:txBody>
      </p:sp>
      <p:cxnSp>
        <p:nvCxnSpPr>
          <p:cNvPr id="65" name="AutoShape 8"/>
          <p:cNvCxnSpPr>
            <a:cxnSpLocks noChangeShapeType="1"/>
            <a:stCxn id="60" idx="7"/>
            <a:endCxn id="61" idx="2"/>
          </p:cNvCxnSpPr>
          <p:nvPr/>
        </p:nvCxnSpPr>
        <p:spPr bwMode="auto">
          <a:xfrm flipV="1">
            <a:off x="875163" y="1700808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9"/>
          <p:cNvCxnSpPr>
            <a:cxnSpLocks noChangeShapeType="1"/>
            <a:stCxn id="60" idx="5"/>
            <a:endCxn id="63" idx="2"/>
          </p:cNvCxnSpPr>
          <p:nvPr/>
        </p:nvCxnSpPr>
        <p:spPr bwMode="auto">
          <a:xfrm>
            <a:off x="875163" y="295017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AutoShape 10"/>
          <p:cNvCxnSpPr>
            <a:cxnSpLocks noChangeShapeType="1"/>
            <a:stCxn id="61" idx="6"/>
            <a:endCxn id="62" idx="2"/>
          </p:cNvCxnSpPr>
          <p:nvPr/>
        </p:nvCxnSpPr>
        <p:spPr bwMode="auto">
          <a:xfrm>
            <a:off x="2727775" y="1700808"/>
            <a:ext cx="1073150" cy="0"/>
          </a:xfrm>
          <a:prstGeom prst="straightConnector1">
            <a:avLst/>
          </a:prstGeom>
          <a:noFill/>
          <a:ln w="50800">
            <a:solidFill>
              <a:srgbClr val="0070C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AutoShape 19"/>
          <p:cNvCxnSpPr>
            <a:cxnSpLocks noChangeShapeType="1"/>
            <a:stCxn id="63" idx="6"/>
            <a:endCxn id="64" idx="2"/>
          </p:cNvCxnSpPr>
          <p:nvPr/>
        </p:nvCxnSpPr>
        <p:spPr bwMode="auto">
          <a:xfrm>
            <a:off x="2727775" y="37201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Line 20"/>
          <p:cNvSpPr>
            <a:spLocks noChangeShapeType="1"/>
          </p:cNvSpPr>
          <p:nvPr/>
        </p:nvSpPr>
        <p:spPr bwMode="auto">
          <a:xfrm flipV="1">
            <a:off x="2734125" y="180558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78" name="Text Box 21"/>
          <p:cNvSpPr txBox="1">
            <a:spLocks noChangeArrowheads="1"/>
          </p:cNvSpPr>
          <p:nvPr/>
        </p:nvSpPr>
        <p:spPr bwMode="auto">
          <a:xfrm>
            <a:off x="905325" y="1691283"/>
            <a:ext cx="5757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10</a:t>
            </a:r>
          </a:p>
        </p:txBody>
      </p:sp>
      <p:sp>
        <p:nvSpPr>
          <p:cNvPr id="79" name="Text Box 22"/>
          <p:cNvSpPr txBox="1">
            <a:spLocks noChangeArrowheads="1"/>
          </p:cNvSpPr>
          <p:nvPr/>
        </p:nvSpPr>
        <p:spPr bwMode="auto">
          <a:xfrm>
            <a:off x="1057725" y="31771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3</a:t>
            </a:r>
          </a:p>
        </p:txBody>
      </p:sp>
      <p:sp>
        <p:nvSpPr>
          <p:cNvPr id="80" name="Text Box 23"/>
          <p:cNvSpPr txBox="1">
            <a:spLocks noChangeArrowheads="1"/>
          </p:cNvSpPr>
          <p:nvPr/>
        </p:nvSpPr>
        <p:spPr bwMode="auto">
          <a:xfrm>
            <a:off x="1784041" y="2335215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1</a:t>
            </a:r>
          </a:p>
        </p:txBody>
      </p:sp>
      <p:sp>
        <p:nvSpPr>
          <p:cNvPr id="81" name="Text Box 24"/>
          <p:cNvSpPr txBox="1">
            <a:spLocks noChangeArrowheads="1"/>
          </p:cNvSpPr>
          <p:nvPr/>
        </p:nvSpPr>
        <p:spPr bwMode="auto">
          <a:xfrm>
            <a:off x="2540834" y="2540661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4</a:t>
            </a:r>
          </a:p>
        </p:txBody>
      </p:sp>
      <p:sp>
        <p:nvSpPr>
          <p:cNvPr id="82" name="Text Box 25"/>
          <p:cNvSpPr txBox="1">
            <a:spLocks noChangeArrowheads="1"/>
          </p:cNvSpPr>
          <p:nvPr/>
        </p:nvSpPr>
        <p:spPr bwMode="auto">
          <a:xfrm>
            <a:off x="3610809" y="2415357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7</a:t>
            </a:r>
          </a:p>
        </p:txBody>
      </p:sp>
      <p:sp>
        <p:nvSpPr>
          <p:cNvPr id="83" name="Text Box 26"/>
          <p:cNvSpPr txBox="1">
            <a:spLocks noChangeArrowheads="1"/>
          </p:cNvSpPr>
          <p:nvPr/>
        </p:nvSpPr>
        <p:spPr bwMode="auto">
          <a:xfrm>
            <a:off x="4371656" y="2651458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9</a:t>
            </a:r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2981775" y="22627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8</a:t>
            </a:r>
          </a:p>
        </p:txBody>
      </p:sp>
      <p:sp>
        <p:nvSpPr>
          <p:cNvPr id="85" name="Text Box 28"/>
          <p:cNvSpPr txBox="1">
            <a:spLocks noChangeArrowheads="1"/>
          </p:cNvSpPr>
          <p:nvPr/>
        </p:nvSpPr>
        <p:spPr bwMode="auto">
          <a:xfrm>
            <a:off x="3115125" y="11959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6" name="Text Box 29"/>
          <p:cNvSpPr txBox="1">
            <a:spLocks noChangeArrowheads="1"/>
          </p:cNvSpPr>
          <p:nvPr/>
        </p:nvSpPr>
        <p:spPr bwMode="auto">
          <a:xfrm>
            <a:off x="3115125" y="3648670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9" name="Freeform 88"/>
          <p:cNvSpPr/>
          <p:nvPr/>
        </p:nvSpPr>
        <p:spPr>
          <a:xfrm>
            <a:off x="1788931" y="1900278"/>
            <a:ext cx="341523" cy="1553378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0" name="Freeform 89"/>
          <p:cNvSpPr/>
          <p:nvPr/>
        </p:nvSpPr>
        <p:spPr>
          <a:xfrm rot="10800000">
            <a:off x="2624549" y="1948184"/>
            <a:ext cx="341523" cy="1505471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3569838" y="1967262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2" name="Freeform 91"/>
          <p:cNvSpPr/>
          <p:nvPr/>
        </p:nvSpPr>
        <p:spPr>
          <a:xfrm rot="10800000">
            <a:off x="4428807" y="2035771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aphicFrame>
        <p:nvGraphicFramePr>
          <p:cNvPr id="93" name="Group 43"/>
          <p:cNvGraphicFramePr>
            <a:graphicFrameLocks noGrp="1"/>
          </p:cNvGraphicFramePr>
          <p:nvPr/>
        </p:nvGraphicFramePr>
        <p:xfrm>
          <a:off x="5465536" y="4031927"/>
          <a:ext cx="3357789" cy="2194560"/>
        </p:xfrm>
        <a:graphic>
          <a:graphicData uri="http://schemas.openxmlformats.org/drawingml/2006/table">
            <a:tbl>
              <a:tblPr/>
              <a:tblGrid>
                <a:gridCol w="92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B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4" name="Text Box 43"/>
          <p:cNvSpPr txBox="1">
            <a:spLocks noChangeArrowheads="1"/>
          </p:cNvSpPr>
          <p:nvPr/>
        </p:nvSpPr>
        <p:spPr bwMode="auto">
          <a:xfrm>
            <a:off x="732024" y="5401202"/>
            <a:ext cx="28087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>
                <a:latin typeface="+mj-lt"/>
              </a:rPr>
              <a:t>S: {A, C, E, B}</a:t>
            </a:r>
          </a:p>
        </p:txBody>
      </p:sp>
      <p:sp>
        <p:nvSpPr>
          <p:cNvPr id="95" name="Text Box 31"/>
          <p:cNvSpPr txBox="1">
            <a:spLocks noChangeArrowheads="1"/>
          </p:cNvSpPr>
          <p:nvPr/>
        </p:nvSpPr>
        <p:spPr bwMode="auto">
          <a:xfrm>
            <a:off x="584636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A</a:t>
            </a:r>
          </a:p>
        </p:txBody>
      </p:sp>
      <p:sp>
        <p:nvSpPr>
          <p:cNvPr id="96" name="Text Box 32"/>
          <p:cNvSpPr txBox="1">
            <a:spLocks noChangeArrowheads="1"/>
          </p:cNvSpPr>
          <p:nvPr/>
        </p:nvSpPr>
        <p:spPr bwMode="auto">
          <a:xfrm>
            <a:off x="64623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B</a:t>
            </a:r>
          </a:p>
        </p:txBody>
      </p:sp>
      <p:sp>
        <p:nvSpPr>
          <p:cNvPr id="97" name="Text Box 33"/>
          <p:cNvSpPr txBox="1">
            <a:spLocks noChangeArrowheads="1"/>
          </p:cNvSpPr>
          <p:nvPr/>
        </p:nvSpPr>
        <p:spPr bwMode="auto">
          <a:xfrm>
            <a:off x="7054453" y="1195983"/>
            <a:ext cx="4315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C</a:t>
            </a:r>
          </a:p>
        </p:txBody>
      </p:sp>
      <p:sp>
        <p:nvSpPr>
          <p:cNvPr id="98" name="Text Box 34"/>
          <p:cNvSpPr txBox="1">
            <a:spLocks noChangeArrowheads="1"/>
          </p:cNvSpPr>
          <p:nvPr/>
        </p:nvSpPr>
        <p:spPr bwMode="auto">
          <a:xfrm>
            <a:off x="7652940" y="1195983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D</a:t>
            </a:r>
          </a:p>
        </p:txBody>
      </p:sp>
      <p:sp>
        <p:nvSpPr>
          <p:cNvPr id="99" name="Text Box 35"/>
          <p:cNvSpPr txBox="1">
            <a:spLocks noChangeArrowheads="1"/>
          </p:cNvSpPr>
          <p:nvPr/>
        </p:nvSpPr>
        <p:spPr bwMode="auto">
          <a:xfrm>
            <a:off x="82911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E</a:t>
            </a:r>
          </a:p>
        </p:txBody>
      </p:sp>
      <p:sp>
        <p:nvSpPr>
          <p:cNvPr id="100" name="Text Box 36"/>
          <p:cNvSpPr txBox="1">
            <a:spLocks noChangeArrowheads="1"/>
          </p:cNvSpPr>
          <p:nvPr/>
        </p:nvSpPr>
        <p:spPr bwMode="auto">
          <a:xfrm>
            <a:off x="5147865" y="1195983"/>
            <a:ext cx="620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Q:</a:t>
            </a:r>
          </a:p>
        </p:txBody>
      </p:sp>
      <p:sp>
        <p:nvSpPr>
          <p:cNvPr id="101" name="Text Box 37"/>
          <p:cNvSpPr txBox="1">
            <a:spLocks noChangeArrowheads="1"/>
          </p:cNvSpPr>
          <p:nvPr/>
        </p:nvSpPr>
        <p:spPr bwMode="auto">
          <a:xfrm>
            <a:off x="5893990" y="1805583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0</a:t>
            </a:r>
          </a:p>
        </p:txBody>
      </p:sp>
      <p:sp>
        <p:nvSpPr>
          <p:cNvPr id="102" name="Text Box 38"/>
          <p:cNvSpPr txBox="1">
            <a:spLocks noChangeArrowheads="1"/>
          </p:cNvSpPr>
          <p:nvPr/>
        </p:nvSpPr>
        <p:spPr bwMode="auto">
          <a:xfrm>
            <a:off x="64781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3" name="Text Box 39"/>
          <p:cNvSpPr txBox="1">
            <a:spLocks noChangeArrowheads="1"/>
          </p:cNvSpPr>
          <p:nvPr/>
        </p:nvSpPr>
        <p:spPr bwMode="auto">
          <a:xfrm>
            <a:off x="7083028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4" name="Text Box 40"/>
          <p:cNvSpPr txBox="1">
            <a:spLocks noChangeArrowheads="1"/>
          </p:cNvSpPr>
          <p:nvPr/>
        </p:nvSpPr>
        <p:spPr bwMode="auto">
          <a:xfrm>
            <a:off x="769104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5" name="Text Box 41"/>
          <p:cNvSpPr txBox="1">
            <a:spLocks noChangeArrowheads="1"/>
          </p:cNvSpPr>
          <p:nvPr/>
        </p:nvSpPr>
        <p:spPr bwMode="auto">
          <a:xfrm>
            <a:off x="83069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6" name="Line 42"/>
          <p:cNvSpPr>
            <a:spLocks noChangeShapeType="1"/>
          </p:cNvSpPr>
          <p:nvPr/>
        </p:nvSpPr>
        <p:spPr bwMode="auto">
          <a:xfrm>
            <a:off x="5824140" y="1805583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4" name="Text Box 48"/>
          <p:cNvSpPr txBox="1">
            <a:spLocks noChangeArrowheads="1"/>
          </p:cNvSpPr>
          <p:nvPr/>
        </p:nvSpPr>
        <p:spPr bwMode="auto">
          <a:xfrm>
            <a:off x="6494998" y="2217020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10</a:t>
            </a:r>
          </a:p>
        </p:txBody>
      </p:sp>
      <p:sp>
        <p:nvSpPr>
          <p:cNvPr id="45" name="Text Box 49"/>
          <p:cNvSpPr txBox="1">
            <a:spLocks noChangeArrowheads="1"/>
          </p:cNvSpPr>
          <p:nvPr/>
        </p:nvSpPr>
        <p:spPr bwMode="auto">
          <a:xfrm>
            <a:off x="7176036" y="2210670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3</a:t>
            </a: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7752298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8302146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50" name="Text Box 52"/>
          <p:cNvSpPr txBox="1">
            <a:spLocks noChangeArrowheads="1"/>
          </p:cNvSpPr>
          <p:nvPr/>
        </p:nvSpPr>
        <p:spPr bwMode="auto">
          <a:xfrm>
            <a:off x="6584225" y="2656458"/>
            <a:ext cx="3529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7</a:t>
            </a:r>
          </a:p>
        </p:txBody>
      </p:sp>
      <p:sp>
        <p:nvSpPr>
          <p:cNvPr id="51" name="Text Box 53"/>
          <p:cNvSpPr txBox="1">
            <a:spLocks noChangeArrowheads="1"/>
          </p:cNvSpPr>
          <p:nvPr/>
        </p:nvSpPr>
        <p:spPr bwMode="auto">
          <a:xfrm>
            <a:off x="7720875" y="2656458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11</a:t>
            </a:r>
          </a:p>
        </p:txBody>
      </p:sp>
      <p:sp>
        <p:nvSpPr>
          <p:cNvPr id="52" name="Text Box 54"/>
          <p:cNvSpPr txBox="1">
            <a:spLocks noChangeArrowheads="1"/>
          </p:cNvSpPr>
          <p:nvPr/>
        </p:nvSpPr>
        <p:spPr bwMode="auto">
          <a:xfrm>
            <a:off x="8413025" y="2656458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5</a:t>
            </a:r>
          </a:p>
        </p:txBody>
      </p:sp>
      <p:sp>
        <p:nvSpPr>
          <p:cNvPr id="55" name="Text Box 55"/>
          <p:cNvSpPr txBox="1">
            <a:spLocks noChangeArrowheads="1"/>
          </p:cNvSpPr>
          <p:nvPr/>
        </p:nvSpPr>
        <p:spPr bwMode="auto">
          <a:xfrm>
            <a:off x="6594543" y="3042553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7</a:t>
            </a:r>
          </a:p>
        </p:txBody>
      </p:sp>
      <p:sp>
        <p:nvSpPr>
          <p:cNvPr id="56" name="Text Box 56"/>
          <p:cNvSpPr txBox="1">
            <a:spLocks noChangeArrowheads="1"/>
          </p:cNvSpPr>
          <p:nvPr/>
        </p:nvSpPr>
        <p:spPr bwMode="auto">
          <a:xfrm>
            <a:off x="7731193" y="3042553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11</a:t>
            </a:r>
          </a:p>
        </p:txBody>
      </p:sp>
      <p:sp>
        <p:nvSpPr>
          <p:cNvPr id="54" name="Text Box 58"/>
          <p:cNvSpPr txBox="1">
            <a:spLocks noChangeArrowheads="1"/>
          </p:cNvSpPr>
          <p:nvPr/>
        </p:nvSpPr>
        <p:spPr bwMode="auto">
          <a:xfrm>
            <a:off x="7805032" y="3407698"/>
            <a:ext cx="3529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9</a:t>
            </a:r>
          </a:p>
        </p:txBody>
      </p:sp>
      <p:sp>
        <p:nvSpPr>
          <p:cNvPr id="57" name="Rectangle 56"/>
          <p:cNvSpPr/>
          <p:nvPr/>
        </p:nvSpPr>
        <p:spPr>
          <a:xfrm>
            <a:off x="822457" y="4532609"/>
            <a:ext cx="3617593" cy="42473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Update all neighbors of B</a:t>
            </a:r>
            <a:endParaRPr lang="en-US" alt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40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60" name="Oval 3"/>
          <p:cNvSpPr>
            <a:spLocks noChangeArrowheads="1"/>
          </p:cNvSpPr>
          <p:nvPr/>
        </p:nvSpPr>
        <p:spPr bwMode="auto">
          <a:xfrm>
            <a:off x="295725" y="237073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A</a:t>
            </a:r>
          </a:p>
        </p:txBody>
      </p:sp>
      <p:sp>
        <p:nvSpPr>
          <p:cNvPr id="61" name="Oval 4"/>
          <p:cNvSpPr>
            <a:spLocks noChangeArrowheads="1"/>
          </p:cNvSpPr>
          <p:nvPr/>
        </p:nvSpPr>
        <p:spPr bwMode="auto">
          <a:xfrm>
            <a:off x="2048325" y="13610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B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3800925" y="13610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D</a:t>
            </a: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2048325" y="33803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C</a:t>
            </a:r>
          </a:p>
        </p:txBody>
      </p:sp>
      <p:sp>
        <p:nvSpPr>
          <p:cNvPr id="64" name="Oval 7"/>
          <p:cNvSpPr>
            <a:spLocks noChangeArrowheads="1"/>
          </p:cNvSpPr>
          <p:nvPr/>
        </p:nvSpPr>
        <p:spPr bwMode="auto">
          <a:xfrm>
            <a:off x="3800925" y="3380383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E</a:t>
            </a:r>
          </a:p>
        </p:txBody>
      </p:sp>
      <p:cxnSp>
        <p:nvCxnSpPr>
          <p:cNvPr id="65" name="AutoShape 8"/>
          <p:cNvCxnSpPr>
            <a:cxnSpLocks noChangeShapeType="1"/>
            <a:stCxn id="60" idx="7"/>
            <a:endCxn id="61" idx="2"/>
          </p:cNvCxnSpPr>
          <p:nvPr/>
        </p:nvCxnSpPr>
        <p:spPr bwMode="auto">
          <a:xfrm flipV="1">
            <a:off x="875163" y="1700808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9"/>
          <p:cNvCxnSpPr>
            <a:cxnSpLocks noChangeShapeType="1"/>
            <a:stCxn id="60" idx="5"/>
            <a:endCxn id="63" idx="2"/>
          </p:cNvCxnSpPr>
          <p:nvPr/>
        </p:nvCxnSpPr>
        <p:spPr bwMode="auto">
          <a:xfrm>
            <a:off x="875163" y="2950170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AutoShape 10"/>
          <p:cNvCxnSpPr>
            <a:cxnSpLocks noChangeShapeType="1"/>
            <a:stCxn id="61" idx="6"/>
            <a:endCxn id="62" idx="2"/>
          </p:cNvCxnSpPr>
          <p:nvPr/>
        </p:nvCxnSpPr>
        <p:spPr bwMode="auto">
          <a:xfrm>
            <a:off x="2727775" y="17008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AutoShape 19"/>
          <p:cNvCxnSpPr>
            <a:cxnSpLocks noChangeShapeType="1"/>
            <a:stCxn id="63" idx="6"/>
            <a:endCxn id="64" idx="2"/>
          </p:cNvCxnSpPr>
          <p:nvPr/>
        </p:nvCxnSpPr>
        <p:spPr bwMode="auto">
          <a:xfrm>
            <a:off x="2727775" y="3720108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Line 20"/>
          <p:cNvSpPr>
            <a:spLocks noChangeShapeType="1"/>
          </p:cNvSpPr>
          <p:nvPr/>
        </p:nvSpPr>
        <p:spPr bwMode="auto">
          <a:xfrm flipV="1">
            <a:off x="2734125" y="1805583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78" name="Text Box 21"/>
          <p:cNvSpPr txBox="1">
            <a:spLocks noChangeArrowheads="1"/>
          </p:cNvSpPr>
          <p:nvPr/>
        </p:nvSpPr>
        <p:spPr bwMode="auto">
          <a:xfrm>
            <a:off x="905325" y="1691283"/>
            <a:ext cx="5757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10</a:t>
            </a:r>
          </a:p>
        </p:txBody>
      </p:sp>
      <p:sp>
        <p:nvSpPr>
          <p:cNvPr id="79" name="Text Box 22"/>
          <p:cNvSpPr txBox="1">
            <a:spLocks noChangeArrowheads="1"/>
          </p:cNvSpPr>
          <p:nvPr/>
        </p:nvSpPr>
        <p:spPr bwMode="auto">
          <a:xfrm>
            <a:off x="1057725" y="31771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3</a:t>
            </a:r>
          </a:p>
        </p:txBody>
      </p:sp>
      <p:sp>
        <p:nvSpPr>
          <p:cNvPr id="80" name="Text Box 23"/>
          <p:cNvSpPr txBox="1">
            <a:spLocks noChangeArrowheads="1"/>
          </p:cNvSpPr>
          <p:nvPr/>
        </p:nvSpPr>
        <p:spPr bwMode="auto">
          <a:xfrm>
            <a:off x="1784041" y="2335215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1</a:t>
            </a:r>
          </a:p>
        </p:txBody>
      </p:sp>
      <p:sp>
        <p:nvSpPr>
          <p:cNvPr id="81" name="Text Box 24"/>
          <p:cNvSpPr txBox="1">
            <a:spLocks noChangeArrowheads="1"/>
          </p:cNvSpPr>
          <p:nvPr/>
        </p:nvSpPr>
        <p:spPr bwMode="auto">
          <a:xfrm>
            <a:off x="2540834" y="2540661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4</a:t>
            </a:r>
          </a:p>
        </p:txBody>
      </p:sp>
      <p:sp>
        <p:nvSpPr>
          <p:cNvPr id="82" name="Text Box 25"/>
          <p:cNvSpPr txBox="1">
            <a:spLocks noChangeArrowheads="1"/>
          </p:cNvSpPr>
          <p:nvPr/>
        </p:nvSpPr>
        <p:spPr bwMode="auto">
          <a:xfrm>
            <a:off x="3610809" y="2415357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7</a:t>
            </a:r>
          </a:p>
        </p:txBody>
      </p:sp>
      <p:sp>
        <p:nvSpPr>
          <p:cNvPr id="83" name="Text Box 26"/>
          <p:cNvSpPr txBox="1">
            <a:spLocks noChangeArrowheads="1"/>
          </p:cNvSpPr>
          <p:nvPr/>
        </p:nvSpPr>
        <p:spPr bwMode="auto">
          <a:xfrm>
            <a:off x="4371656" y="2651458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9</a:t>
            </a:r>
          </a:p>
        </p:txBody>
      </p:sp>
      <p:sp>
        <p:nvSpPr>
          <p:cNvPr id="84" name="Text Box 27"/>
          <p:cNvSpPr txBox="1">
            <a:spLocks noChangeArrowheads="1"/>
          </p:cNvSpPr>
          <p:nvPr/>
        </p:nvSpPr>
        <p:spPr bwMode="auto">
          <a:xfrm>
            <a:off x="2981775" y="22627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8</a:t>
            </a:r>
          </a:p>
        </p:txBody>
      </p:sp>
      <p:sp>
        <p:nvSpPr>
          <p:cNvPr id="85" name="Text Box 28"/>
          <p:cNvSpPr txBox="1">
            <a:spLocks noChangeArrowheads="1"/>
          </p:cNvSpPr>
          <p:nvPr/>
        </p:nvSpPr>
        <p:spPr bwMode="auto">
          <a:xfrm>
            <a:off x="3115125" y="1195983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6" name="Text Box 29"/>
          <p:cNvSpPr txBox="1">
            <a:spLocks noChangeArrowheads="1"/>
          </p:cNvSpPr>
          <p:nvPr/>
        </p:nvSpPr>
        <p:spPr bwMode="auto">
          <a:xfrm>
            <a:off x="3115125" y="3648670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89" name="Freeform 88"/>
          <p:cNvSpPr/>
          <p:nvPr/>
        </p:nvSpPr>
        <p:spPr>
          <a:xfrm>
            <a:off x="1788931" y="1900278"/>
            <a:ext cx="341523" cy="1553378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0" name="Freeform 89"/>
          <p:cNvSpPr/>
          <p:nvPr/>
        </p:nvSpPr>
        <p:spPr>
          <a:xfrm rot="10800000">
            <a:off x="2624549" y="1948184"/>
            <a:ext cx="341523" cy="1505471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3569838" y="1967262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2" name="Freeform 91"/>
          <p:cNvSpPr/>
          <p:nvPr/>
        </p:nvSpPr>
        <p:spPr>
          <a:xfrm rot="10800000">
            <a:off x="4428807" y="2035771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aphicFrame>
        <p:nvGraphicFramePr>
          <p:cNvPr id="93" name="Group 43"/>
          <p:cNvGraphicFramePr>
            <a:graphicFrameLocks noGrp="1"/>
          </p:cNvGraphicFramePr>
          <p:nvPr/>
        </p:nvGraphicFramePr>
        <p:xfrm>
          <a:off x="5465536" y="4031927"/>
          <a:ext cx="3357789" cy="2194560"/>
        </p:xfrm>
        <a:graphic>
          <a:graphicData uri="http://schemas.openxmlformats.org/drawingml/2006/table">
            <a:tbl>
              <a:tblPr/>
              <a:tblGrid>
                <a:gridCol w="923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24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B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4" name="Text Box 43"/>
          <p:cNvSpPr txBox="1">
            <a:spLocks noChangeArrowheads="1"/>
          </p:cNvSpPr>
          <p:nvPr/>
        </p:nvSpPr>
        <p:spPr bwMode="auto">
          <a:xfrm>
            <a:off x="732024" y="5401202"/>
            <a:ext cx="33373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>
                <a:latin typeface="+mj-lt"/>
              </a:rPr>
              <a:t>S: {A, C, E, B, D}</a:t>
            </a:r>
          </a:p>
        </p:txBody>
      </p:sp>
      <p:sp>
        <p:nvSpPr>
          <p:cNvPr id="95" name="Text Box 31"/>
          <p:cNvSpPr txBox="1">
            <a:spLocks noChangeArrowheads="1"/>
          </p:cNvSpPr>
          <p:nvPr/>
        </p:nvSpPr>
        <p:spPr bwMode="auto">
          <a:xfrm>
            <a:off x="584636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A</a:t>
            </a:r>
          </a:p>
        </p:txBody>
      </p:sp>
      <p:sp>
        <p:nvSpPr>
          <p:cNvPr id="96" name="Text Box 32"/>
          <p:cNvSpPr txBox="1">
            <a:spLocks noChangeArrowheads="1"/>
          </p:cNvSpPr>
          <p:nvPr/>
        </p:nvSpPr>
        <p:spPr bwMode="auto">
          <a:xfrm>
            <a:off x="64623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B</a:t>
            </a:r>
          </a:p>
        </p:txBody>
      </p:sp>
      <p:sp>
        <p:nvSpPr>
          <p:cNvPr id="97" name="Text Box 33"/>
          <p:cNvSpPr txBox="1">
            <a:spLocks noChangeArrowheads="1"/>
          </p:cNvSpPr>
          <p:nvPr/>
        </p:nvSpPr>
        <p:spPr bwMode="auto">
          <a:xfrm>
            <a:off x="7054453" y="1195983"/>
            <a:ext cx="4315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C</a:t>
            </a:r>
          </a:p>
        </p:txBody>
      </p:sp>
      <p:sp>
        <p:nvSpPr>
          <p:cNvPr id="98" name="Text Box 34"/>
          <p:cNvSpPr txBox="1">
            <a:spLocks noChangeArrowheads="1"/>
          </p:cNvSpPr>
          <p:nvPr/>
        </p:nvSpPr>
        <p:spPr bwMode="auto">
          <a:xfrm>
            <a:off x="7652940" y="1195983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D</a:t>
            </a:r>
          </a:p>
        </p:txBody>
      </p:sp>
      <p:sp>
        <p:nvSpPr>
          <p:cNvPr id="99" name="Text Box 35"/>
          <p:cNvSpPr txBox="1">
            <a:spLocks noChangeArrowheads="1"/>
          </p:cNvSpPr>
          <p:nvPr/>
        </p:nvSpPr>
        <p:spPr bwMode="auto">
          <a:xfrm>
            <a:off x="8291115" y="1195983"/>
            <a:ext cx="431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E</a:t>
            </a:r>
          </a:p>
        </p:txBody>
      </p:sp>
      <p:sp>
        <p:nvSpPr>
          <p:cNvPr id="100" name="Text Box 36"/>
          <p:cNvSpPr txBox="1">
            <a:spLocks noChangeArrowheads="1"/>
          </p:cNvSpPr>
          <p:nvPr/>
        </p:nvSpPr>
        <p:spPr bwMode="auto">
          <a:xfrm>
            <a:off x="5147865" y="1195983"/>
            <a:ext cx="620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>
                <a:latin typeface="+mj-lt"/>
              </a:rPr>
              <a:t>Q:</a:t>
            </a:r>
          </a:p>
        </p:txBody>
      </p:sp>
      <p:sp>
        <p:nvSpPr>
          <p:cNvPr id="101" name="Text Box 37"/>
          <p:cNvSpPr txBox="1">
            <a:spLocks noChangeArrowheads="1"/>
          </p:cNvSpPr>
          <p:nvPr/>
        </p:nvSpPr>
        <p:spPr bwMode="auto">
          <a:xfrm>
            <a:off x="5893990" y="1805583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0</a:t>
            </a:r>
          </a:p>
        </p:txBody>
      </p:sp>
      <p:sp>
        <p:nvSpPr>
          <p:cNvPr id="102" name="Text Box 38"/>
          <p:cNvSpPr txBox="1">
            <a:spLocks noChangeArrowheads="1"/>
          </p:cNvSpPr>
          <p:nvPr/>
        </p:nvSpPr>
        <p:spPr bwMode="auto">
          <a:xfrm>
            <a:off x="64781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3" name="Text Box 39"/>
          <p:cNvSpPr txBox="1">
            <a:spLocks noChangeArrowheads="1"/>
          </p:cNvSpPr>
          <p:nvPr/>
        </p:nvSpPr>
        <p:spPr bwMode="auto">
          <a:xfrm>
            <a:off x="7083028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4" name="Text Box 40"/>
          <p:cNvSpPr txBox="1">
            <a:spLocks noChangeArrowheads="1"/>
          </p:cNvSpPr>
          <p:nvPr/>
        </p:nvSpPr>
        <p:spPr bwMode="auto">
          <a:xfrm>
            <a:off x="769104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5" name="Text Box 41"/>
          <p:cNvSpPr txBox="1">
            <a:spLocks noChangeArrowheads="1"/>
          </p:cNvSpPr>
          <p:nvPr/>
        </p:nvSpPr>
        <p:spPr bwMode="auto">
          <a:xfrm>
            <a:off x="8306990" y="1799233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106" name="Line 42"/>
          <p:cNvSpPr>
            <a:spLocks noChangeShapeType="1"/>
          </p:cNvSpPr>
          <p:nvPr/>
        </p:nvSpPr>
        <p:spPr bwMode="auto">
          <a:xfrm>
            <a:off x="5824140" y="1805583"/>
            <a:ext cx="2895600" cy="0"/>
          </a:xfrm>
          <a:prstGeom prst="line">
            <a:avLst/>
          </a:prstGeom>
          <a:noFill/>
          <a:ln w="38100" cmpd="dbl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4" name="Text Box 48"/>
          <p:cNvSpPr txBox="1">
            <a:spLocks noChangeArrowheads="1"/>
          </p:cNvSpPr>
          <p:nvPr/>
        </p:nvSpPr>
        <p:spPr bwMode="auto">
          <a:xfrm>
            <a:off x="6494998" y="2217020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10</a:t>
            </a:r>
          </a:p>
        </p:txBody>
      </p:sp>
      <p:sp>
        <p:nvSpPr>
          <p:cNvPr id="45" name="Text Box 49"/>
          <p:cNvSpPr txBox="1">
            <a:spLocks noChangeArrowheads="1"/>
          </p:cNvSpPr>
          <p:nvPr/>
        </p:nvSpPr>
        <p:spPr bwMode="auto">
          <a:xfrm>
            <a:off x="7176036" y="2210670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3</a:t>
            </a: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7752298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47" name="Text Box 54"/>
          <p:cNvSpPr txBox="1">
            <a:spLocks noChangeArrowheads="1"/>
          </p:cNvSpPr>
          <p:nvPr/>
        </p:nvSpPr>
        <p:spPr bwMode="auto">
          <a:xfrm>
            <a:off x="8302146" y="2210670"/>
            <a:ext cx="465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∞</a:t>
            </a:r>
          </a:p>
        </p:txBody>
      </p:sp>
      <p:sp>
        <p:nvSpPr>
          <p:cNvPr id="50" name="Text Box 52"/>
          <p:cNvSpPr txBox="1">
            <a:spLocks noChangeArrowheads="1"/>
          </p:cNvSpPr>
          <p:nvPr/>
        </p:nvSpPr>
        <p:spPr bwMode="auto">
          <a:xfrm>
            <a:off x="6584225" y="2656458"/>
            <a:ext cx="3529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7</a:t>
            </a:r>
          </a:p>
        </p:txBody>
      </p:sp>
      <p:sp>
        <p:nvSpPr>
          <p:cNvPr id="51" name="Text Box 53"/>
          <p:cNvSpPr txBox="1">
            <a:spLocks noChangeArrowheads="1"/>
          </p:cNvSpPr>
          <p:nvPr/>
        </p:nvSpPr>
        <p:spPr bwMode="auto">
          <a:xfrm>
            <a:off x="7720875" y="2656458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11</a:t>
            </a:r>
          </a:p>
        </p:txBody>
      </p:sp>
      <p:sp>
        <p:nvSpPr>
          <p:cNvPr id="52" name="Text Box 54"/>
          <p:cNvSpPr txBox="1">
            <a:spLocks noChangeArrowheads="1"/>
          </p:cNvSpPr>
          <p:nvPr/>
        </p:nvSpPr>
        <p:spPr bwMode="auto">
          <a:xfrm>
            <a:off x="8413025" y="2656458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5</a:t>
            </a:r>
          </a:p>
        </p:txBody>
      </p:sp>
      <p:sp>
        <p:nvSpPr>
          <p:cNvPr id="55" name="Text Box 55"/>
          <p:cNvSpPr txBox="1">
            <a:spLocks noChangeArrowheads="1"/>
          </p:cNvSpPr>
          <p:nvPr/>
        </p:nvSpPr>
        <p:spPr bwMode="auto">
          <a:xfrm>
            <a:off x="6594543" y="3042553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7</a:t>
            </a:r>
          </a:p>
        </p:txBody>
      </p:sp>
      <p:sp>
        <p:nvSpPr>
          <p:cNvPr id="56" name="Text Box 56"/>
          <p:cNvSpPr txBox="1">
            <a:spLocks noChangeArrowheads="1"/>
          </p:cNvSpPr>
          <p:nvPr/>
        </p:nvSpPr>
        <p:spPr bwMode="auto">
          <a:xfrm>
            <a:off x="7731193" y="3042553"/>
            <a:ext cx="5212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+mj-lt"/>
              </a:rPr>
              <a:t>11</a:t>
            </a:r>
          </a:p>
        </p:txBody>
      </p:sp>
      <p:sp>
        <p:nvSpPr>
          <p:cNvPr id="54" name="Text Box 58"/>
          <p:cNvSpPr txBox="1">
            <a:spLocks noChangeArrowheads="1"/>
          </p:cNvSpPr>
          <p:nvPr/>
        </p:nvSpPr>
        <p:spPr bwMode="auto">
          <a:xfrm>
            <a:off x="7805032" y="3407698"/>
            <a:ext cx="352982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</a:rPr>
              <a:t>9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75163" y="4532609"/>
            <a:ext cx="3028393" cy="42473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ja-JP" sz="2400" dirty="0">
                <a:latin typeface="Consolas" panose="020B0609020204030204" pitchFamily="49" charset="0"/>
              </a:rPr>
              <a:t>D </a:t>
            </a:r>
            <a:r>
              <a:rPr lang="en-US" altLang="ja-JP" sz="2400" dirty="0"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ja-JP" sz="2400" dirty="0">
                <a:latin typeface="Consolas" panose="020B0609020204030204" pitchFamily="49" charset="0"/>
              </a:rPr>
              <a:t>E</a:t>
            </a:r>
            <a:r>
              <a:rPr lang="en-US" altLang="ja-JP" dirty="0">
                <a:latin typeface="Consolas" panose="020B0609020204030204" pitchFamily="49" charset="0"/>
              </a:rPr>
              <a:t>XTRACT</a:t>
            </a:r>
            <a:r>
              <a:rPr lang="en-US" altLang="ja-JP" sz="2400" dirty="0">
                <a:latin typeface="Consolas" panose="020B0609020204030204" pitchFamily="49" charset="0"/>
              </a:rPr>
              <a:t>-M</a:t>
            </a:r>
            <a:r>
              <a:rPr lang="en-US" altLang="ja-JP" dirty="0">
                <a:latin typeface="Consolas" panose="020B0609020204030204" pitchFamily="49" charset="0"/>
              </a:rPr>
              <a:t>IN</a:t>
            </a:r>
            <a:r>
              <a:rPr lang="en-US" altLang="ja-JP" sz="2400" dirty="0">
                <a:latin typeface="Consolas" panose="020B0609020204030204" pitchFamily="49" charset="0"/>
              </a:rPr>
              <a:t>(Q)</a:t>
            </a:r>
            <a:endParaRPr lang="en-US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78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shortest path from K to every other vertex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6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30768"/>
            <a:ext cx="4826495" cy="450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50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visit vertex 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23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838498"/>
              </p:ext>
            </p:extLst>
          </p:nvPr>
        </p:nvGraphicFramePr>
        <p:xfrm>
          <a:off x="5076056" y="2996952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1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24254"/>
            <a:ext cx="4833472" cy="451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4333245" y="2924944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42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Vertex K has four neighbors:  H, I, J and 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24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738004"/>
              </p:ext>
            </p:extLst>
          </p:nvPr>
        </p:nvGraphicFramePr>
        <p:xfrm>
          <a:off x="5076056" y="2348880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0" name="Picture 2" descr="C:\Users\dwharder\Desktop\a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203" y="2852936"/>
            <a:ext cx="4322439" cy="40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2853711" y="3903088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2925719" y="5455734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/>
          <p:cNvSpPr/>
          <p:nvPr/>
        </p:nvSpPr>
        <p:spPr>
          <a:xfrm>
            <a:off x="1958085" y="5013176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1958085" y="4075510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/>
          <p:cNvSpPr/>
          <p:nvPr/>
        </p:nvSpPr>
        <p:spPr>
          <a:xfrm>
            <a:off x="2534149" y="2801948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ounded Rectangle 17"/>
          <p:cNvSpPr/>
          <p:nvPr/>
        </p:nvSpPr>
        <p:spPr>
          <a:xfrm>
            <a:off x="-1384251" y="3212976"/>
            <a:ext cx="3491880" cy="3984044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8695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now found at least one path to each of these vertices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25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629545"/>
              </p:ext>
            </p:extLst>
          </p:nvPr>
        </p:nvGraphicFramePr>
        <p:xfrm>
          <a:off x="5076056" y="2348880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0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203" y="2852936"/>
            <a:ext cx="4322439" cy="40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2853711" y="3903088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2925719" y="5455734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/>
          <p:cNvSpPr/>
          <p:nvPr/>
        </p:nvSpPr>
        <p:spPr>
          <a:xfrm>
            <a:off x="1958085" y="5013176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1958085" y="4075510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/>
          <p:cNvSpPr/>
          <p:nvPr/>
        </p:nvSpPr>
        <p:spPr>
          <a:xfrm>
            <a:off x="2534149" y="2801948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ounded Rectangle 17"/>
          <p:cNvSpPr/>
          <p:nvPr/>
        </p:nvSpPr>
        <p:spPr>
          <a:xfrm>
            <a:off x="-1384251" y="3212976"/>
            <a:ext cx="3491880" cy="3984044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474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We’re finished with vertex K</a:t>
            </a:r>
          </a:p>
          <a:p>
            <a:pPr lvl="1"/>
            <a:r>
              <a:rPr lang="en-US" dirty="0"/>
              <a:t>To which vertex are we now guaranteed we have the shortest path?</a:t>
            </a:r>
          </a:p>
          <a:p>
            <a:pPr lvl="2"/>
            <a:r>
              <a:rPr lang="en-US" altLang="en-US" sz="1800" dirty="0" err="1">
                <a:latin typeface="Consolas" panose="020B0609020204030204" pitchFamily="49" charset="0"/>
              </a:rPr>
              <a:t>mindistance</a:t>
            </a:r>
            <a:r>
              <a:rPr lang="en-US" altLang="en-US" sz="1800" dirty="0">
                <a:latin typeface="Consolas" panose="020B0609020204030204" pitchFamily="49" charset="0"/>
              </a:rPr>
              <a:t>(Q)</a:t>
            </a:r>
            <a:br>
              <a:rPr lang="en-US" altLang="en-US" sz="1800" dirty="0">
                <a:latin typeface="Consolas" panose="020B0609020204030204" pitchFamily="49" charset="0"/>
              </a:rPr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26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874481"/>
              </p:ext>
            </p:extLst>
          </p:nvPr>
        </p:nvGraphicFramePr>
        <p:xfrm>
          <a:off x="5076056" y="2348880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9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" y="2147708"/>
            <a:ext cx="4557445" cy="425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85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visit vertex H:  the shortest path is (K, H) of length 8</a:t>
            </a:r>
          </a:p>
          <a:p>
            <a:pPr lvl="1"/>
            <a:r>
              <a:rPr lang="en-US" dirty="0"/>
              <a:t>Vertex H has four unvisited neighbors:  E, G, I, L</a:t>
            </a:r>
            <a:r>
              <a:rPr lang="en-US" altLang="en-US" sz="1800" dirty="0">
                <a:latin typeface="Consolas" panose="020B0609020204030204" pitchFamily="49" charset="0"/>
              </a:rPr>
              <a:t/>
            </a:r>
            <a:br>
              <a:rPr lang="en-US" altLang="en-US" sz="1800" dirty="0">
                <a:latin typeface="Consolas" panose="020B0609020204030204" pitchFamily="49" charset="0"/>
              </a:rPr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27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614462"/>
              </p:ext>
            </p:extLst>
          </p:nvPr>
        </p:nvGraphicFramePr>
        <p:xfrm>
          <a:off x="5076056" y="2348880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9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" y="2147708"/>
            <a:ext cx="4557445" cy="425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3075535" y="4464006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94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these paths:</a:t>
            </a:r>
          </a:p>
          <a:p>
            <a:pPr lvl="1"/>
            <a:r>
              <a:rPr lang="en-US" dirty="0"/>
              <a:t>(K, H, E) of length </a:t>
            </a:r>
            <a:r>
              <a:rPr lang="en-US" dirty="0">
                <a:solidFill>
                  <a:srgbClr val="FF0000"/>
                </a:solidFill>
              </a:rPr>
              <a:t>8 </a:t>
            </a:r>
            <a:r>
              <a:rPr lang="en-US" dirty="0"/>
              <a:t>+ 6 = 14	(K, H, G) of length 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+ 11 = 19</a:t>
            </a:r>
          </a:p>
          <a:p>
            <a:pPr lvl="1"/>
            <a:r>
              <a:rPr lang="en-US" dirty="0"/>
              <a:t>(K, H, I) of length 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+ 2 = 10	(K, H, L) of length </a:t>
            </a:r>
            <a:r>
              <a:rPr lang="en-US" dirty="0">
                <a:solidFill>
                  <a:srgbClr val="FF0000"/>
                </a:solidFill>
              </a:rPr>
              <a:t>8</a:t>
            </a:r>
            <a:r>
              <a:rPr lang="en-US" dirty="0"/>
              <a:t> + 9 = 17</a:t>
            </a:r>
          </a:p>
          <a:p>
            <a:r>
              <a:rPr lang="en-US" dirty="0"/>
              <a:t>Which of these are</a:t>
            </a:r>
            <a:br>
              <a:rPr lang="en-US" dirty="0"/>
            </a:br>
            <a:r>
              <a:rPr lang="en-US" dirty="0"/>
              <a:t>shorter than any</a:t>
            </a:r>
            <a:br>
              <a:rPr lang="en-US" dirty="0"/>
            </a:br>
            <a:r>
              <a:rPr lang="en-US" dirty="0"/>
              <a:t>known path?</a:t>
            </a:r>
            <a:r>
              <a:rPr lang="en-US" altLang="en-US" sz="1800" dirty="0">
                <a:latin typeface="Consolas" panose="020B0609020204030204" pitchFamily="49" charset="0"/>
              </a:rPr>
              <a:t/>
            </a:r>
            <a:br>
              <a:rPr lang="en-US" altLang="en-US" sz="1800" dirty="0">
                <a:latin typeface="Consolas" panose="020B0609020204030204" pitchFamily="49" charset="0"/>
              </a:rPr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28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/>
        </p:nvGraphicFramePr>
        <p:xfrm>
          <a:off x="5076056" y="2348880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0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391" y="3260782"/>
            <a:ext cx="4322439" cy="40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-1458007" y="3429000"/>
            <a:ext cx="3491880" cy="4512302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ounded Rectangle 11"/>
          <p:cNvSpPr/>
          <p:nvPr/>
        </p:nvSpPr>
        <p:spPr>
          <a:xfrm rot="17029647">
            <a:off x="1112320" y="6213811"/>
            <a:ext cx="1556426" cy="1883528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2558949" y="5421022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3535531" y="5863580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/>
          <p:cNvSpPr/>
          <p:nvPr/>
        </p:nvSpPr>
        <p:spPr>
          <a:xfrm>
            <a:off x="1868837" y="6100624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2567897" y="4483356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/>
          <p:cNvSpPr/>
          <p:nvPr/>
        </p:nvSpPr>
        <p:spPr>
          <a:xfrm>
            <a:off x="1844543" y="4124878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743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already have a shorter path (K, L), but we update the others</a:t>
            </a:r>
            <a:r>
              <a:rPr lang="en-US" altLang="en-US" sz="1800" dirty="0">
                <a:latin typeface="Consolas" panose="020B0609020204030204" pitchFamily="49" charset="0"/>
              </a:rPr>
              <a:t/>
            </a:r>
            <a:br>
              <a:rPr lang="en-US" altLang="en-US" sz="1800" dirty="0">
                <a:latin typeface="Consolas" panose="020B0609020204030204" pitchFamily="49" charset="0"/>
              </a:rPr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29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561360"/>
              </p:ext>
            </p:extLst>
          </p:nvPr>
        </p:nvGraphicFramePr>
        <p:xfrm>
          <a:off x="5076056" y="2348880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0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2034" y="2201410"/>
            <a:ext cx="4322439" cy="40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-1747650" y="2369628"/>
            <a:ext cx="3491880" cy="4512302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ounded Rectangle 11"/>
          <p:cNvSpPr/>
          <p:nvPr/>
        </p:nvSpPr>
        <p:spPr>
          <a:xfrm rot="17029647">
            <a:off x="822677" y="5154439"/>
            <a:ext cx="1556426" cy="1883528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2269306" y="4361650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3245888" y="4804208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/>
          <p:cNvSpPr/>
          <p:nvPr/>
        </p:nvSpPr>
        <p:spPr>
          <a:xfrm>
            <a:off x="1579194" y="5041252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2278254" y="3423984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/>
          <p:cNvSpPr/>
          <p:nvPr/>
        </p:nvSpPr>
        <p:spPr>
          <a:xfrm>
            <a:off x="1554900" y="3065506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72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– Computer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Internet is a collection of interconnected computer networks</a:t>
            </a:r>
          </a:p>
          <a:p>
            <a:pPr lvl="1"/>
            <a:r>
              <a:rPr lang="en-US" dirty="0"/>
              <a:t>Information is passed through packets</a:t>
            </a:r>
          </a:p>
          <a:p>
            <a:endParaRPr lang="en-US" dirty="0"/>
          </a:p>
          <a:p>
            <a:r>
              <a:rPr lang="en-US" dirty="0"/>
              <a:t>Packets are passed from the source, through routers, to their destination</a:t>
            </a:r>
          </a:p>
          <a:p>
            <a:endParaRPr lang="en-US" dirty="0"/>
          </a:p>
          <a:p>
            <a:r>
              <a:rPr lang="en-US" dirty="0"/>
              <a:t>Routers are connected to either:</a:t>
            </a:r>
          </a:p>
          <a:p>
            <a:pPr lvl="1"/>
            <a:r>
              <a:rPr lang="en-US" dirty="0"/>
              <a:t>Individual computers, or</a:t>
            </a:r>
          </a:p>
          <a:p>
            <a:pPr lvl="1"/>
            <a:r>
              <a:rPr lang="en-US" dirty="0"/>
              <a:t>Other routers</a:t>
            </a:r>
          </a:p>
          <a:p>
            <a:endParaRPr lang="en-US" dirty="0"/>
          </a:p>
          <a:p>
            <a:r>
              <a:rPr lang="en-US" dirty="0"/>
              <a:t>These may be represented as graphs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6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finished with vertex H</a:t>
            </a:r>
          </a:p>
          <a:p>
            <a:pPr lvl="1"/>
            <a:r>
              <a:rPr lang="en-US" dirty="0"/>
              <a:t>Which vertex do we visit next?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30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15231"/>
              </p:ext>
            </p:extLst>
          </p:nvPr>
        </p:nvGraphicFramePr>
        <p:xfrm>
          <a:off x="5076056" y="2348880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8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73806"/>
            <a:ext cx="4536504" cy="423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76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path (K, H, I) is the shortest path from K to I of length 10</a:t>
            </a:r>
          </a:p>
          <a:p>
            <a:pPr lvl="1"/>
            <a:r>
              <a:rPr lang="en-US" dirty="0"/>
              <a:t>Vertex I has two unvisited neighbors:  G and J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31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944621"/>
              </p:ext>
            </p:extLst>
          </p:nvPr>
        </p:nvGraphicFramePr>
        <p:xfrm>
          <a:off x="5076056" y="2348880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8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73806"/>
            <a:ext cx="4536504" cy="423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3176954" y="3269813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090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these paths:</a:t>
            </a:r>
          </a:p>
          <a:p>
            <a:pPr lvl="1"/>
            <a:r>
              <a:rPr lang="en-US" dirty="0"/>
              <a:t>(K, H, I, G) of length 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+ 3 = 13	</a:t>
            </a:r>
          </a:p>
          <a:p>
            <a:pPr lvl="1"/>
            <a:r>
              <a:rPr lang="en-US" dirty="0"/>
              <a:t>(K, H, I, J) of length </a:t>
            </a: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+ 18 = 28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32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647781"/>
              </p:ext>
            </p:extLst>
          </p:nvPr>
        </p:nvGraphicFramePr>
        <p:xfrm>
          <a:off x="5076056" y="2348880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0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5741" y="2343735"/>
            <a:ext cx="4322439" cy="40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2575599" y="3557361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/>
          <p:cNvSpPr/>
          <p:nvPr/>
        </p:nvSpPr>
        <p:spPr>
          <a:xfrm>
            <a:off x="3151663" y="2313767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ounded Rectangle 12"/>
          <p:cNvSpPr/>
          <p:nvPr/>
        </p:nvSpPr>
        <p:spPr>
          <a:xfrm rot="20125904">
            <a:off x="-1195477" y="3184819"/>
            <a:ext cx="4040838" cy="3984044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1861193" y="3207831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47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discovered a shorter path to vertex G, but (K, J) is still the shortest known path to vertex J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33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259688"/>
              </p:ext>
            </p:extLst>
          </p:nvPr>
        </p:nvGraphicFramePr>
        <p:xfrm>
          <a:off x="5076056" y="2348880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0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5741" y="2343735"/>
            <a:ext cx="4322439" cy="40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2575599" y="3557361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/>
          <p:cNvSpPr/>
          <p:nvPr/>
        </p:nvSpPr>
        <p:spPr>
          <a:xfrm>
            <a:off x="3151663" y="2313767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ounded Rectangle 12"/>
          <p:cNvSpPr/>
          <p:nvPr/>
        </p:nvSpPr>
        <p:spPr>
          <a:xfrm rot="20125904">
            <a:off x="-1195477" y="3184819"/>
            <a:ext cx="4040838" cy="3984044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1861193" y="3207831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996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vertex can we visit next?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34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902782"/>
              </p:ext>
            </p:extLst>
          </p:nvPr>
        </p:nvGraphicFramePr>
        <p:xfrm>
          <a:off x="5076056" y="2348880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1" y="2060848"/>
            <a:ext cx="4666621" cy="435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62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path (K, H, I, G) is the shortest path from K to G of length 13</a:t>
            </a:r>
          </a:p>
          <a:p>
            <a:pPr lvl="1"/>
            <a:r>
              <a:rPr lang="en-US" dirty="0"/>
              <a:t>Vertex G has three unvisited neighbors:  E, F and J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35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679792"/>
              </p:ext>
            </p:extLst>
          </p:nvPr>
        </p:nvGraphicFramePr>
        <p:xfrm>
          <a:off x="5076056" y="2348880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1" y="2060848"/>
            <a:ext cx="4666621" cy="435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2464442" y="3042066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049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these paths:</a:t>
            </a:r>
          </a:p>
          <a:p>
            <a:pPr lvl="1"/>
            <a:r>
              <a:rPr lang="en-US" dirty="0"/>
              <a:t>(K, H, I, G, E) of length </a:t>
            </a:r>
            <a:r>
              <a:rPr lang="en-US" dirty="0">
                <a:solidFill>
                  <a:srgbClr val="FF0000"/>
                </a:solidFill>
              </a:rPr>
              <a:t>13 </a:t>
            </a:r>
            <a:r>
              <a:rPr lang="en-US" dirty="0"/>
              <a:t>+ 15 = 28</a:t>
            </a:r>
          </a:p>
          <a:p>
            <a:pPr lvl="1"/>
            <a:r>
              <a:rPr lang="en-US" dirty="0"/>
              <a:t>(K, H, I, G, F) of length </a:t>
            </a:r>
            <a:r>
              <a:rPr lang="en-US" dirty="0">
                <a:solidFill>
                  <a:srgbClr val="FF0000"/>
                </a:solidFill>
              </a:rPr>
              <a:t>13</a:t>
            </a:r>
            <a:r>
              <a:rPr lang="en-US" dirty="0"/>
              <a:t> + 4 = 17</a:t>
            </a:r>
          </a:p>
          <a:p>
            <a:pPr lvl="1"/>
            <a:r>
              <a:rPr lang="en-US" dirty="0"/>
              <a:t>(K, H, I, G, J) of length </a:t>
            </a:r>
            <a:r>
              <a:rPr lang="en-US" dirty="0">
                <a:solidFill>
                  <a:srgbClr val="FF0000"/>
                </a:solidFill>
              </a:rPr>
              <a:t>13</a:t>
            </a:r>
            <a:r>
              <a:rPr lang="en-US" dirty="0"/>
              <a:t> + 19 = 32</a:t>
            </a:r>
          </a:p>
          <a:p>
            <a:endParaRPr lang="en-US" dirty="0"/>
          </a:p>
          <a:p>
            <a:r>
              <a:rPr lang="en-US" dirty="0"/>
              <a:t>Which do we</a:t>
            </a:r>
            <a:br>
              <a:rPr lang="en-US" dirty="0"/>
            </a:br>
            <a:r>
              <a:rPr lang="en-US" dirty="0"/>
              <a:t>update?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36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794982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0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17" y="2733749"/>
            <a:ext cx="4322439" cy="40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 rot="19078395">
            <a:off x="-933923" y="4182989"/>
            <a:ext cx="3491880" cy="4719297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/>
          <p:cNvSpPr/>
          <p:nvPr/>
        </p:nvSpPr>
        <p:spPr>
          <a:xfrm>
            <a:off x="2308277" y="3608355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3604421" y="2703781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2334971" y="5561519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1463639" y="3896387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35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now found a path to vertex 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37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032152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0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17" y="2733749"/>
            <a:ext cx="4322439" cy="40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 rot="19078395">
            <a:off x="-933923" y="4182989"/>
            <a:ext cx="3491880" cy="4719297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/>
          <p:cNvSpPr/>
          <p:nvPr/>
        </p:nvSpPr>
        <p:spPr>
          <a:xfrm>
            <a:off x="2308277" y="3608355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3604421" y="2703781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2334971" y="5561519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1463639" y="3896387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543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 we visit next?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38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041372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0779"/>
            <a:ext cx="4788024" cy="447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50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path (K, H, E) is the shortest path from K to E of length 14</a:t>
            </a:r>
          </a:p>
          <a:p>
            <a:pPr lvl="1"/>
            <a:r>
              <a:rPr lang="en-US" dirty="0"/>
              <a:t>Vertex G has four unvisited neighbors:  B, C, D and 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39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26948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0779"/>
            <a:ext cx="4788024" cy="447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2447800" y="5085184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161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– Computer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cs typeface="Arial" charset="0"/>
              </a:rPr>
              <a:t>A visualization of the</a:t>
            </a:r>
            <a:br>
              <a:rPr lang="en-US" altLang="en-US" dirty="0">
                <a:cs typeface="Arial" charset="0"/>
              </a:rPr>
            </a:br>
            <a:r>
              <a:rPr lang="en-US" altLang="en-US" dirty="0">
                <a:cs typeface="Arial" charset="0"/>
              </a:rPr>
              <a:t>graph of the routers</a:t>
            </a:r>
            <a:br>
              <a:rPr lang="en-US" altLang="en-US" dirty="0">
                <a:cs typeface="Arial" charset="0"/>
              </a:rPr>
            </a:br>
            <a:r>
              <a:rPr lang="en-US" altLang="en-US" dirty="0">
                <a:cs typeface="Arial" charset="0"/>
              </a:rPr>
              <a:t>and their various</a:t>
            </a:r>
            <a:br>
              <a:rPr lang="en-US" altLang="en-US" dirty="0">
                <a:cs typeface="Arial" charset="0"/>
              </a:rPr>
            </a:br>
            <a:r>
              <a:rPr lang="en-US" altLang="en-US" dirty="0">
                <a:cs typeface="Arial" charset="0"/>
              </a:rPr>
              <a:t>connections through</a:t>
            </a:r>
            <a:br>
              <a:rPr lang="en-US" altLang="en-US" dirty="0">
                <a:cs typeface="Arial" charset="0"/>
              </a:rPr>
            </a:br>
            <a:r>
              <a:rPr lang="en-US" altLang="en-US" dirty="0">
                <a:cs typeface="Arial" charset="0"/>
              </a:rPr>
              <a:t>a portion of the</a:t>
            </a:r>
            <a:br>
              <a:rPr lang="en-US" altLang="en-US" dirty="0">
                <a:cs typeface="Arial" charset="0"/>
              </a:rPr>
            </a:br>
            <a:r>
              <a:rPr lang="en-US" altLang="en-US" dirty="0">
                <a:cs typeface="Arial" charset="0"/>
              </a:rPr>
              <a:t>Internet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163" y="1165225"/>
            <a:ext cx="5576887" cy="557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459163" y="6251356"/>
            <a:ext cx="3915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  <a:latin typeface="+mn-lt"/>
                <a:cs typeface="Arial" charset="0"/>
              </a:rPr>
              <a:t>http://en.wikipedia.org/wiki/Internet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012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2896"/>
            <a:ext cx="4322439" cy="40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/>
          <p:cNvSpPr/>
          <p:nvPr/>
        </p:nvSpPr>
        <p:spPr>
          <a:xfrm rot="19957208">
            <a:off x="14077" y="5179211"/>
            <a:ext cx="1701635" cy="2200281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ounded Rectangle 20"/>
          <p:cNvSpPr/>
          <p:nvPr/>
        </p:nvSpPr>
        <p:spPr>
          <a:xfrm rot="19817158">
            <a:off x="3423805" y="1583560"/>
            <a:ext cx="3491880" cy="4719297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/>
          <p:cNvSpPr/>
          <p:nvPr/>
        </p:nvSpPr>
        <p:spPr>
          <a:xfrm>
            <a:off x="2678772" y="5322228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/>
          <p:cNvSpPr/>
          <p:nvPr/>
        </p:nvSpPr>
        <p:spPr>
          <a:xfrm>
            <a:off x="2812278" y="6010778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/>
          <p:cNvSpPr/>
          <p:nvPr/>
        </p:nvSpPr>
        <p:spPr>
          <a:xfrm>
            <a:off x="1804166" y="3655534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/>
          <p:cNvSpPr/>
          <p:nvPr/>
        </p:nvSpPr>
        <p:spPr>
          <a:xfrm>
            <a:off x="1804166" y="6063328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/>
          <p:cNvSpPr/>
          <p:nvPr/>
        </p:nvSpPr>
        <p:spPr>
          <a:xfrm>
            <a:off x="1198134" y="4983208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path (K, H, E) is the shortest path from K to E of length 14</a:t>
            </a:r>
          </a:p>
          <a:p>
            <a:pPr lvl="1"/>
            <a:r>
              <a:rPr lang="en-US" dirty="0"/>
              <a:t>Vertex G has four unvisited neighbors:  B, C, D and 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40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97269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86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2896"/>
            <a:ext cx="4322439" cy="40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/>
          <p:cNvSpPr/>
          <p:nvPr/>
        </p:nvSpPr>
        <p:spPr>
          <a:xfrm rot="19957208">
            <a:off x="14077" y="5179211"/>
            <a:ext cx="1701635" cy="2200281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ounded Rectangle 20"/>
          <p:cNvSpPr/>
          <p:nvPr/>
        </p:nvSpPr>
        <p:spPr>
          <a:xfrm rot="19817158">
            <a:off x="3423805" y="1583560"/>
            <a:ext cx="3491880" cy="4719297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/>
          <p:cNvSpPr/>
          <p:nvPr/>
        </p:nvSpPr>
        <p:spPr>
          <a:xfrm>
            <a:off x="2678772" y="5322228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/>
          <p:cNvSpPr/>
          <p:nvPr/>
        </p:nvSpPr>
        <p:spPr>
          <a:xfrm>
            <a:off x="2812278" y="6010778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/>
          <p:cNvSpPr/>
          <p:nvPr/>
        </p:nvSpPr>
        <p:spPr>
          <a:xfrm>
            <a:off x="1804166" y="3655534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/>
          <p:cNvSpPr/>
          <p:nvPr/>
        </p:nvSpPr>
        <p:spPr>
          <a:xfrm>
            <a:off x="1804166" y="6063328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/>
          <p:cNvSpPr/>
          <p:nvPr/>
        </p:nvSpPr>
        <p:spPr>
          <a:xfrm>
            <a:off x="1198134" y="4983208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these paths:</a:t>
            </a:r>
          </a:p>
          <a:p>
            <a:pPr lvl="1"/>
            <a:r>
              <a:rPr lang="en-US" dirty="0"/>
              <a:t>(K, H, E, B) of length </a:t>
            </a:r>
            <a:r>
              <a:rPr lang="en-US" dirty="0">
                <a:solidFill>
                  <a:srgbClr val="FF0000"/>
                </a:solidFill>
              </a:rPr>
              <a:t>14</a:t>
            </a:r>
            <a:r>
              <a:rPr lang="en-US" dirty="0"/>
              <a:t> + 5 = 19	</a:t>
            </a:r>
          </a:p>
          <a:p>
            <a:pPr lvl="1"/>
            <a:r>
              <a:rPr lang="en-US" dirty="0"/>
              <a:t>(K, H, E, C) of length </a:t>
            </a:r>
            <a:r>
              <a:rPr lang="en-US" dirty="0">
                <a:solidFill>
                  <a:srgbClr val="FF0000"/>
                </a:solidFill>
              </a:rPr>
              <a:t>14</a:t>
            </a:r>
            <a:r>
              <a:rPr lang="en-US" dirty="0"/>
              <a:t> + 1 = 15</a:t>
            </a:r>
          </a:p>
          <a:p>
            <a:pPr lvl="1"/>
            <a:r>
              <a:rPr lang="en-US" dirty="0"/>
              <a:t>(K, H, E, D) of length </a:t>
            </a:r>
            <a:r>
              <a:rPr lang="en-US" dirty="0">
                <a:solidFill>
                  <a:srgbClr val="FF0000"/>
                </a:solidFill>
              </a:rPr>
              <a:t>14</a:t>
            </a:r>
            <a:r>
              <a:rPr lang="en-US" dirty="0"/>
              <a:t> + 10 = 24	</a:t>
            </a:r>
          </a:p>
          <a:p>
            <a:pPr lvl="1"/>
            <a:r>
              <a:rPr lang="en-US" dirty="0"/>
              <a:t>(K, H, E, F) of length </a:t>
            </a:r>
            <a:r>
              <a:rPr lang="en-US" dirty="0">
                <a:solidFill>
                  <a:srgbClr val="FF0000"/>
                </a:solidFill>
              </a:rPr>
              <a:t>14</a:t>
            </a:r>
            <a:r>
              <a:rPr lang="en-US" dirty="0"/>
              <a:t> + 22 = 36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41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33476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36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2896"/>
            <a:ext cx="4322439" cy="40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/>
          <p:cNvSpPr/>
          <p:nvPr/>
        </p:nvSpPr>
        <p:spPr>
          <a:xfrm rot="19957208">
            <a:off x="14077" y="5179211"/>
            <a:ext cx="1701635" cy="2200281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ounded Rectangle 20"/>
          <p:cNvSpPr/>
          <p:nvPr/>
        </p:nvSpPr>
        <p:spPr>
          <a:xfrm rot="19817158">
            <a:off x="3423805" y="1583560"/>
            <a:ext cx="3491880" cy="4719297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/>
          <p:cNvSpPr/>
          <p:nvPr/>
        </p:nvSpPr>
        <p:spPr>
          <a:xfrm>
            <a:off x="2678772" y="5322228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/>
          <p:cNvSpPr/>
          <p:nvPr/>
        </p:nvSpPr>
        <p:spPr>
          <a:xfrm>
            <a:off x="2812278" y="6010778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/>
          <p:cNvSpPr/>
          <p:nvPr/>
        </p:nvSpPr>
        <p:spPr>
          <a:xfrm>
            <a:off x="1804166" y="3655534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/>
          <p:cNvSpPr/>
          <p:nvPr/>
        </p:nvSpPr>
        <p:spPr>
          <a:xfrm>
            <a:off x="1804166" y="6063328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Oval 25"/>
          <p:cNvSpPr/>
          <p:nvPr/>
        </p:nvSpPr>
        <p:spPr>
          <a:xfrm>
            <a:off x="1198134" y="4983208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discovered paths to vertices B, C, 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42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593533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0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vertex is next?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43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886672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60848"/>
            <a:ext cx="447298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8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found that the path (K, H, E, C) of length 15 is the shortest</a:t>
            </a:r>
            <a:br>
              <a:rPr lang="en-US" dirty="0"/>
            </a:br>
            <a:r>
              <a:rPr lang="en-US" dirty="0"/>
              <a:t>path from K to C</a:t>
            </a:r>
          </a:p>
          <a:p>
            <a:pPr lvl="1"/>
            <a:r>
              <a:rPr lang="en-US" dirty="0"/>
              <a:t>Vertex C has one unvisited neighbor, 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44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80726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04864"/>
            <a:ext cx="447298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2771800" y="5877272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839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43439"/>
            <a:ext cx="4322439" cy="40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 rot="19957208">
            <a:off x="14077" y="4929754"/>
            <a:ext cx="1701635" cy="2200281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ounded Rectangle 11"/>
          <p:cNvSpPr/>
          <p:nvPr/>
        </p:nvSpPr>
        <p:spPr>
          <a:xfrm rot="13893817">
            <a:off x="-72923" y="1383529"/>
            <a:ext cx="3491880" cy="4719297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2822788" y="5761321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1804166" y="5813871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path (K, H, E, C, B) is of length </a:t>
            </a:r>
            <a:r>
              <a:rPr lang="en-US" dirty="0">
                <a:solidFill>
                  <a:srgbClr val="FF0000"/>
                </a:solidFill>
              </a:rPr>
              <a:t>15</a:t>
            </a:r>
            <a:r>
              <a:rPr lang="en-US" dirty="0"/>
              <a:t> + 7 = 22</a:t>
            </a:r>
          </a:p>
          <a:p>
            <a:pPr lvl="1"/>
            <a:r>
              <a:rPr lang="en-US" dirty="0"/>
              <a:t>We have already discovered a shorter path through vertex 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45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7486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86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 rot="19957208">
            <a:off x="14077" y="4929754"/>
            <a:ext cx="1701635" cy="2200281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to next?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46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304486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43" y="2039089"/>
            <a:ext cx="4519489" cy="421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81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 rot="19957208">
            <a:off x="14077" y="4929754"/>
            <a:ext cx="1701635" cy="2200281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know that (K, L) is the shortest path between these</a:t>
            </a:r>
            <a:br>
              <a:rPr lang="en-US" dirty="0"/>
            </a:br>
            <a:r>
              <a:rPr lang="en-US" dirty="0"/>
              <a:t>two points</a:t>
            </a:r>
          </a:p>
          <a:p>
            <a:pPr lvl="1"/>
            <a:r>
              <a:rPr lang="en-US" dirty="0"/>
              <a:t>Vertex L has no unvisited neighbors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47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736998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06" y="2175652"/>
            <a:ext cx="4519489" cy="421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4355976" y="4947168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063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 rot="19957208">
            <a:off x="14077" y="4929754"/>
            <a:ext cx="1701635" cy="2200281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to next?</a:t>
            </a:r>
          </a:p>
          <a:p>
            <a:pPr lvl="1"/>
            <a:r>
              <a:rPr lang="en-US" dirty="0"/>
              <a:t>Does it matter if we visit vertex F first or vertex J first?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48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06039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06" y="2175652"/>
            <a:ext cx="4519489" cy="421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1704928" y="3400624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3995936" y="2166042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23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 rot="19957208">
            <a:off x="14077" y="4929754"/>
            <a:ext cx="1701635" cy="2200281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visit vertex F first</a:t>
            </a:r>
          </a:p>
          <a:p>
            <a:pPr lvl="1"/>
            <a:r>
              <a:rPr lang="en-US" dirty="0"/>
              <a:t>It has one unvisited neighbor, vertex 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49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067674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06" y="2175652"/>
            <a:ext cx="4519489" cy="421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1704928" y="3400624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579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– Computer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path a packet takes depends on the IP address</a:t>
            </a:r>
          </a:p>
          <a:p>
            <a:endParaRPr lang="en-US" dirty="0"/>
          </a:p>
          <a:p>
            <a:r>
              <a:rPr lang="en-US" dirty="0"/>
              <a:t>Metrics for measuring the shortest path may include</a:t>
            </a:r>
          </a:p>
          <a:p>
            <a:pPr lvl="1"/>
            <a:r>
              <a:rPr lang="en-US" dirty="0"/>
              <a:t>Low latency (minimize time)</a:t>
            </a:r>
          </a:p>
          <a:p>
            <a:pPr lvl="1"/>
            <a:r>
              <a:rPr lang="en-US" dirty="0"/>
              <a:t>Minimum hop count (all edges have weight 1)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33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2896"/>
            <a:ext cx="4322439" cy="40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 rot="10800000">
            <a:off x="3059833" y="1734038"/>
            <a:ext cx="3491880" cy="4719297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ounded Rectangle 13"/>
          <p:cNvSpPr/>
          <p:nvPr/>
        </p:nvSpPr>
        <p:spPr>
          <a:xfrm rot="605781">
            <a:off x="-372084" y="5481717"/>
            <a:ext cx="5270497" cy="1864318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1804166" y="3645024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/>
          <p:cNvSpPr/>
          <p:nvPr/>
        </p:nvSpPr>
        <p:spPr>
          <a:xfrm>
            <a:off x="1217592" y="4981646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ounded Rectangle 10"/>
          <p:cNvSpPr/>
          <p:nvPr/>
        </p:nvSpPr>
        <p:spPr>
          <a:xfrm rot="19957208">
            <a:off x="14077" y="4929754"/>
            <a:ext cx="1701635" cy="2200281"/>
          </a:xfrm>
          <a:prstGeom prst="round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path (K, H, I, G, F, D) is of length </a:t>
            </a:r>
            <a:r>
              <a:rPr lang="en-US" dirty="0">
                <a:solidFill>
                  <a:srgbClr val="FF0000"/>
                </a:solidFill>
              </a:rPr>
              <a:t>17</a:t>
            </a:r>
            <a:r>
              <a:rPr lang="en-US" dirty="0"/>
              <a:t> + 14 = 31</a:t>
            </a:r>
          </a:p>
          <a:p>
            <a:pPr lvl="1"/>
            <a:r>
              <a:rPr lang="en-US" dirty="0"/>
              <a:t>This is longer than the path we’ve already discovered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50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663652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5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visit vertex J</a:t>
            </a:r>
          </a:p>
          <a:p>
            <a:pPr lvl="1"/>
            <a:r>
              <a:rPr lang="en-US" dirty="0"/>
              <a:t>It has no unvisited neighbors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51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796962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7" y="2204864"/>
            <a:ext cx="447298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/>
          <p:cNvSpPr/>
          <p:nvPr/>
        </p:nvSpPr>
        <p:spPr>
          <a:xfrm>
            <a:off x="3974670" y="2183176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963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7" y="2564904"/>
            <a:ext cx="447298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/>
          <p:cNvSpPr/>
          <p:nvPr/>
        </p:nvSpPr>
        <p:spPr>
          <a:xfrm>
            <a:off x="1742422" y="6258578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/>
          <p:cNvSpPr/>
          <p:nvPr/>
        </p:nvSpPr>
        <p:spPr>
          <a:xfrm>
            <a:off x="1115616" y="5157192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397667" y="6266164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we visit vertex B, which has two unvisited neighbors:</a:t>
            </a:r>
          </a:p>
          <a:p>
            <a:pPr lvl="1"/>
            <a:r>
              <a:rPr lang="en-US" dirty="0"/>
              <a:t>(K, H, E, B, A) of length </a:t>
            </a:r>
            <a:r>
              <a:rPr lang="en-US" dirty="0">
                <a:solidFill>
                  <a:srgbClr val="FF0000"/>
                </a:solidFill>
              </a:rPr>
              <a:t>19</a:t>
            </a:r>
            <a:r>
              <a:rPr lang="en-US" dirty="0"/>
              <a:t> + 20 = 39	</a:t>
            </a:r>
          </a:p>
          <a:p>
            <a:pPr lvl="1"/>
            <a:r>
              <a:rPr lang="en-US" dirty="0"/>
              <a:t>(K, H, E, B, D) of length </a:t>
            </a:r>
            <a:r>
              <a:rPr lang="en-US" dirty="0">
                <a:solidFill>
                  <a:srgbClr val="FF0000"/>
                </a:solidFill>
              </a:rPr>
              <a:t>19</a:t>
            </a:r>
            <a:r>
              <a:rPr lang="en-US" dirty="0"/>
              <a:t> + 13 = 32</a:t>
            </a:r>
          </a:p>
          <a:p>
            <a:r>
              <a:rPr lang="en-US" dirty="0"/>
              <a:t>We update the path length to 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52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568335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43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we visit vertex D</a:t>
            </a:r>
          </a:p>
          <a:p>
            <a:pPr lvl="1"/>
            <a:r>
              <a:rPr lang="en-US" dirty="0"/>
              <a:t>The path (K, H, E, D, A) is of length </a:t>
            </a:r>
            <a:r>
              <a:rPr lang="en-US" dirty="0">
                <a:solidFill>
                  <a:srgbClr val="FF0000"/>
                </a:solidFill>
              </a:rPr>
              <a:t>24</a:t>
            </a:r>
            <a:r>
              <a:rPr lang="en-US" dirty="0"/>
              <a:t> + 21 = 45</a:t>
            </a:r>
          </a:p>
          <a:p>
            <a:pPr lvl="1"/>
            <a:r>
              <a:rPr lang="en-US" dirty="0"/>
              <a:t>We don’t update 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53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241213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1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7" y="2276872"/>
            <a:ext cx="447298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/>
          <p:cNvSpPr/>
          <p:nvPr/>
        </p:nvSpPr>
        <p:spPr>
          <a:xfrm>
            <a:off x="1115616" y="4869160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397667" y="5978132"/>
            <a:ext cx="432048" cy="43204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088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Finally, we visit vertex A</a:t>
            </a:r>
          </a:p>
          <a:p>
            <a:pPr lvl="1"/>
            <a:r>
              <a:rPr lang="en-US" dirty="0"/>
              <a:t>It has no unvisited neighbors and there are no unvisited vertices left</a:t>
            </a:r>
          </a:p>
          <a:p>
            <a:pPr lvl="1"/>
            <a:r>
              <a:rPr lang="en-US" dirty="0"/>
              <a:t>We are done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54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787434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7" y="2276872"/>
            <a:ext cx="447298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/>
          <p:cNvSpPr/>
          <p:nvPr/>
        </p:nvSpPr>
        <p:spPr>
          <a:xfrm>
            <a:off x="373982" y="5963493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921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Thus, we have found the shortest path from vertex K to each of</a:t>
            </a:r>
            <a:br>
              <a:rPr lang="en-US" dirty="0"/>
            </a:br>
            <a:r>
              <a:rPr lang="en-US" dirty="0"/>
              <a:t>the other vertices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55</a:t>
            </a:fld>
            <a:endParaRPr lang="en-GB"/>
          </a:p>
        </p:txBody>
      </p:sp>
      <p:graphicFrame>
        <p:nvGraphicFramePr>
          <p:cNvPr id="9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764014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" name="Picture 2" descr="C:\Users\dwharder\Desktop\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7" y="2276872"/>
            <a:ext cx="447298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08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previous pointers, we can reconstruct the paths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56</a:t>
            </a:fld>
            <a:endParaRPr lang="en-GB"/>
          </a:p>
        </p:txBody>
      </p:sp>
      <p:graphicFrame>
        <p:nvGraphicFramePr>
          <p:cNvPr id="6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344467"/>
              </p:ext>
            </p:extLst>
          </p:nvPr>
        </p:nvGraphicFramePr>
        <p:xfrm>
          <a:off x="5076056" y="2737155"/>
          <a:ext cx="3816424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Distance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Parent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39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CA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0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nsolas" panose="020B0609020204030204" pitchFamily="49" charset="0"/>
                        </a:rPr>
                        <a:t>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876" y="1987354"/>
            <a:ext cx="4721156" cy="440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09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table defines a rooted parental tree</a:t>
            </a:r>
          </a:p>
          <a:p>
            <a:pPr lvl="1"/>
            <a:r>
              <a:rPr lang="en-US" dirty="0"/>
              <a:t>The source vertex K is at the root</a:t>
            </a:r>
          </a:p>
          <a:p>
            <a:pPr lvl="1"/>
            <a:r>
              <a:rPr lang="en-US" dirty="0"/>
              <a:t>The previous pointer is the parent of the vertex in the tree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57</a:t>
            </a:fld>
            <a:endParaRPr lang="en-GB"/>
          </a:p>
        </p:txBody>
      </p:sp>
      <p:graphicFrame>
        <p:nvGraphicFramePr>
          <p:cNvPr id="6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879193"/>
              </p:ext>
            </p:extLst>
          </p:nvPr>
        </p:nvGraphicFramePr>
        <p:xfrm>
          <a:off x="6113557" y="2593139"/>
          <a:ext cx="1800200" cy="3644173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Vertex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Previous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B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Ø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CA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7" name="Picture 2" descr="C:\Users\dwharder\Desktop\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26" y="2424160"/>
            <a:ext cx="3957590" cy="395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72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on Dijkstra’s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at some point, all unvisited vertices have a distance ∞?</a:t>
            </a:r>
          </a:p>
          <a:p>
            <a:pPr lvl="1"/>
            <a:r>
              <a:rPr lang="en-US" dirty="0"/>
              <a:t>This means that the graph is unconnected</a:t>
            </a:r>
          </a:p>
          <a:p>
            <a:pPr lvl="1"/>
            <a:r>
              <a:rPr lang="en-US" dirty="0"/>
              <a:t>We have found the shortest paths to all vertices in the connected subgraph containing the source vertex  </a:t>
            </a:r>
          </a:p>
          <a:p>
            <a:endParaRPr lang="en-US" dirty="0"/>
          </a:p>
          <a:p>
            <a:r>
              <a:rPr lang="en-US" dirty="0"/>
              <a:t>To find the shortest path between vertices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r>
              <a:rPr lang="en-US" baseline="-25000" dirty="0">
                <a:latin typeface="Consolas" panose="020B0609020204030204" pitchFamily="49" charset="0"/>
              </a:rPr>
              <a:t>j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r>
              <a:rPr lang="en-US" baseline="-25000" dirty="0">
                <a:latin typeface="Consolas" panose="020B0609020204030204" pitchFamily="49" charset="0"/>
              </a:rPr>
              <a:t>k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Apply the same algorithm, but stop when visiting vertex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r>
              <a:rPr lang="en-US" baseline="-25000" dirty="0">
                <a:latin typeface="Consolas" panose="020B0609020204030204" pitchFamily="49" charset="0"/>
              </a:rPr>
              <a:t>k</a:t>
            </a:r>
          </a:p>
          <a:p>
            <a:endParaRPr lang="en-US" dirty="0"/>
          </a:p>
          <a:p>
            <a:r>
              <a:rPr lang="en-US" dirty="0"/>
              <a:t>Does the algorithm change if graph is directed?</a:t>
            </a:r>
          </a:p>
          <a:p>
            <a:pPr lvl="1"/>
            <a:r>
              <a:rPr lang="en-US" dirty="0"/>
              <a:t>No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07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 So Far?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59</a:t>
            </a:fld>
            <a:endParaRPr lang="en-GB"/>
          </a:p>
        </p:txBody>
      </p:sp>
      <p:pic>
        <p:nvPicPr>
          <p:cNvPr id="6" name="Picture 3" descr="MCj038417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8725" y="1412875"/>
            <a:ext cx="3641725" cy="4679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186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– Traffic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shortest route </a:t>
            </a:r>
            <a:r>
              <a:rPr lang="en-US"/>
              <a:t>between </a:t>
            </a:r>
            <a:r>
              <a:rPr lang="en-US" smtClean="0"/>
              <a:t>two </a:t>
            </a:r>
            <a:r>
              <a:rPr lang="en-US" dirty="0"/>
              <a:t>points on a map</a:t>
            </a:r>
          </a:p>
          <a:p>
            <a:pPr lvl="1"/>
            <a:r>
              <a:rPr lang="en-US" dirty="0"/>
              <a:t>Shortest path, however, need not refer to distance...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6" name="Picture 6" descr="x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916832"/>
            <a:ext cx="6449045" cy="483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85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8689"/>
            <a:ext cx="7379724" cy="670967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link-state routing algorithm</a:t>
            </a:r>
          </a:p>
        </p:txBody>
      </p:sp>
      <p:sp>
        <p:nvSpPr>
          <p:cNvPr id="546" name="Slide Number Placeholder 4">
            <a:extLst>
              <a:ext uri="{FF2B5EF4-FFF2-40B4-BE49-F238E27FC236}">
                <a16:creationId xmlns:a16="http://schemas.microsoft.com/office/drawing/2014/main" id="{5DC8F37A-7230-5148-88D9-265AE5AD394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914712" y="5689567"/>
            <a:ext cx="2057400" cy="273844"/>
          </a:xfrm>
        </p:spPr>
        <p:txBody>
          <a:bodyPr/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Network Layer: 5-</a:t>
            </a:r>
            <a:fld id="{C4204591-24BD-A542-B9D5-F8D8A88D2FEE}" type="slidenum">
              <a:rPr lang="en-US" sz="825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pPr algn="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60</a:t>
            </a:fld>
            <a:endParaRPr lang="en-US" sz="825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AE9CCC8F-9B64-9843-9FF6-322BE507C6B3}"/>
              </a:ext>
            </a:extLst>
          </p:cNvPr>
          <p:cNvSpPr txBox="1">
            <a:spLocks noChangeArrowheads="1"/>
          </p:cNvSpPr>
          <p:nvPr/>
        </p:nvSpPr>
        <p:spPr>
          <a:xfrm>
            <a:off x="563242" y="2013177"/>
            <a:ext cx="4281604" cy="367784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319" indent="-166688" defTabSz="685800" fontAlgn="auto">
              <a:spcBef>
                <a:spcPts val="75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0000A8"/>
                </a:solidFill>
                <a:latin typeface="Calibri" panose="020F0502020204030204"/>
              </a:rPr>
              <a:t>centralized: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network topology, link costs known to </a:t>
            </a:r>
            <a:r>
              <a:rPr lang="en-US" sz="2100" i="1" dirty="0">
                <a:solidFill>
                  <a:prstClr val="black"/>
                </a:solidFill>
                <a:latin typeface="Calibri" panose="020F0502020204030204"/>
              </a:rPr>
              <a:t>all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nodes</a:t>
            </a:r>
          </a:p>
          <a:p>
            <a:pPr marL="521494" lvl="1" indent="-173831" defTabSz="685800" fontAlgn="auto">
              <a:spcBef>
                <a:spcPts val="375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accomplished via “</a:t>
            </a:r>
            <a:r>
              <a:rPr lang="en-US" altLang="ja-JP" sz="18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link state broadcast” </a:t>
            </a:r>
          </a:p>
          <a:p>
            <a:pPr marL="521494" lvl="1" indent="-173831" defTabSz="685800" fontAlgn="auto">
              <a:spcBef>
                <a:spcPts val="375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all nodes have same info</a:t>
            </a:r>
          </a:p>
          <a:p>
            <a:pPr marL="264319" indent="-166688" defTabSz="685800" fontAlgn="auto">
              <a:spcBef>
                <a:spcPts val="75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computes least cost paths from one node (“</a:t>
            </a:r>
            <a:r>
              <a:rPr lang="en-US" altLang="ja-JP" sz="21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34" charset="-128"/>
              </a:rPr>
              <a:t>source”) to all other nodes</a:t>
            </a:r>
          </a:p>
          <a:p>
            <a:pPr marL="521494" lvl="1" indent="-173831" defTabSz="685800" fontAlgn="auto">
              <a:spcBef>
                <a:spcPts val="375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gives </a:t>
            </a:r>
            <a:r>
              <a:rPr lang="en-US" sz="1800" i="1" dirty="0">
                <a:solidFill>
                  <a:srgbClr val="000099"/>
                </a:solidFill>
                <a:latin typeface="Calibri" panose="020F0502020204030204"/>
              </a:rPr>
              <a:t>forwarding table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for that node</a:t>
            </a:r>
          </a:p>
          <a:p>
            <a:pPr marL="264319" indent="-166688" defTabSz="685800" fontAlgn="auto">
              <a:spcBef>
                <a:spcPts val="75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0000A8"/>
                </a:solidFill>
                <a:latin typeface="Calibri" panose="020F0502020204030204"/>
              </a:rPr>
              <a:t>iterative: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after </a:t>
            </a:r>
            <a:r>
              <a:rPr lang="en-US" sz="2100" i="1" dirty="0">
                <a:solidFill>
                  <a:prstClr val="black"/>
                </a:solidFill>
                <a:latin typeface="Calibri" panose="020F0502020204030204"/>
              </a:rPr>
              <a:t>k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 iterations, know least cost path to </a:t>
            </a:r>
            <a:r>
              <a:rPr lang="en-US" sz="2100" i="1" dirty="0">
                <a:solidFill>
                  <a:prstClr val="black"/>
                </a:solidFill>
                <a:latin typeface="Calibri" panose="020F0502020204030204"/>
              </a:rPr>
              <a:t>k </a:t>
            </a: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destinations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E67AF1-7D2F-A84A-A994-30B5519FB522}"/>
              </a:ext>
            </a:extLst>
          </p:cNvPr>
          <p:cNvGrpSpPr/>
          <p:nvPr/>
        </p:nvGrpSpPr>
        <p:grpSpPr>
          <a:xfrm>
            <a:off x="5486401" y="2000250"/>
            <a:ext cx="3331028" cy="3661638"/>
            <a:chOff x="7315200" y="1524000"/>
            <a:chExt cx="4441371" cy="4882184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D11D1E9D-A4E0-2D4D-8EB8-EB3C738C058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387774" y="2168014"/>
              <a:ext cx="4310742" cy="4238170"/>
            </a:xfrm>
            <a:prstGeom prst="rect">
              <a:avLst/>
            </a:prstGeom>
          </p:spPr>
          <p:txBody>
            <a:bodyPr/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02419" indent="-204788" defTabSz="685800" fontAlgn="auto">
                <a:lnSpc>
                  <a:spcPct val="85000"/>
                </a:lnSpc>
                <a:spcBef>
                  <a:spcPts val="450"/>
                </a:spcBef>
                <a:spcAft>
                  <a:spcPts val="0"/>
                </a:spcAft>
                <a:defRPr/>
              </a:pPr>
              <a:r>
                <a:rPr lang="en-US" sz="2100" i="1" dirty="0">
                  <a:solidFill>
                    <a:srgbClr val="000099"/>
                  </a:solidFill>
                  <a:latin typeface="Calibri" panose="020F0502020204030204"/>
                </a:rPr>
                <a:t>c</a:t>
              </a:r>
              <a:r>
                <a:rPr lang="en-US" sz="2100" i="1" baseline="-25000" dirty="0">
                  <a:solidFill>
                    <a:srgbClr val="000099"/>
                  </a:solidFill>
                  <a:latin typeface="Calibri" panose="020F0502020204030204"/>
                </a:rPr>
                <a:t>x,y</a:t>
              </a:r>
              <a:r>
                <a:rPr lang="en-US" sz="2100" i="1" dirty="0">
                  <a:solidFill>
                    <a:srgbClr val="000099"/>
                  </a:solidFill>
                  <a:latin typeface="Calibri" panose="020F0502020204030204"/>
                </a:rPr>
                <a:t>:</a:t>
              </a:r>
              <a:r>
                <a:rPr lang="en-US" sz="1800" i="1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1800" u="sng" dirty="0">
                  <a:solidFill>
                    <a:prstClr val="black"/>
                  </a:solidFill>
                  <a:latin typeface="Calibri" panose="020F0502020204030204"/>
                </a:rPr>
                <a:t>direct</a:t>
              </a:r>
              <a:r>
                <a:rPr lang="en-US" sz="1800" dirty="0">
                  <a:solidFill>
                    <a:prstClr val="black"/>
                  </a:solidFill>
                  <a:latin typeface="Calibri" panose="020F0502020204030204"/>
                </a:rPr>
                <a:t> link cost from node </a:t>
              </a:r>
              <a:r>
                <a:rPr lang="en-US" sz="1800" i="1" dirty="0">
                  <a:solidFill>
                    <a:prstClr val="black"/>
                  </a:solidFill>
                  <a:latin typeface="Calibri" panose="020F0502020204030204"/>
                </a:rPr>
                <a:t>x</a:t>
              </a:r>
              <a:r>
                <a:rPr lang="en-US" sz="1800" dirty="0">
                  <a:solidFill>
                    <a:prstClr val="black"/>
                  </a:solidFill>
                  <a:latin typeface="Calibri" panose="020F0502020204030204"/>
                </a:rPr>
                <a:t> to </a:t>
              </a:r>
              <a:r>
                <a:rPr lang="en-US" sz="1800" i="1" dirty="0">
                  <a:solidFill>
                    <a:prstClr val="black"/>
                  </a:solidFill>
                  <a:latin typeface="Calibri" panose="020F0502020204030204"/>
                </a:rPr>
                <a:t>y</a:t>
              </a:r>
              <a:r>
                <a:rPr lang="en-US" sz="1800" dirty="0">
                  <a:solidFill>
                    <a:prstClr val="black"/>
                  </a:solidFill>
                  <a:latin typeface="Calibri" panose="020F0502020204030204"/>
                </a:rPr>
                <a:t>;  = ∞ if not direct neighbors</a:t>
              </a:r>
            </a:p>
            <a:p>
              <a:pPr marL="302419" indent="-204788" defTabSz="685800" fontAlgn="auto">
                <a:lnSpc>
                  <a:spcPct val="85000"/>
                </a:lnSpc>
                <a:spcBef>
                  <a:spcPts val="450"/>
                </a:spcBef>
                <a:spcAft>
                  <a:spcPts val="0"/>
                </a:spcAft>
                <a:defRPr/>
              </a:pPr>
              <a:r>
                <a:rPr lang="en-US" sz="2100" i="1" dirty="0">
                  <a:solidFill>
                    <a:srgbClr val="000099"/>
                  </a:solidFill>
                  <a:latin typeface="Calibri" panose="020F0502020204030204"/>
                </a:rPr>
                <a:t>D(v):</a:t>
              </a:r>
              <a:r>
                <a:rPr lang="en-US" sz="1800" i="1" dirty="0">
                  <a:solidFill>
                    <a:prstClr val="black"/>
                  </a:solidFill>
                  <a:latin typeface="Calibri" panose="020F0502020204030204"/>
                </a:rPr>
                <a:t> current</a:t>
              </a:r>
              <a:r>
                <a:rPr lang="en-US" sz="1800" dirty="0">
                  <a:solidFill>
                    <a:prstClr val="black"/>
                  </a:solidFill>
                  <a:latin typeface="Calibri" panose="020F0502020204030204"/>
                </a:rPr>
                <a:t> estimate of cost of least-cost-path from source to destination </a:t>
              </a:r>
              <a:r>
                <a:rPr lang="en-US" sz="1800" i="1" dirty="0">
                  <a:solidFill>
                    <a:prstClr val="black"/>
                  </a:solidFill>
                  <a:latin typeface="Calibri" panose="020F0502020204030204"/>
                </a:rPr>
                <a:t>v</a:t>
              </a:r>
            </a:p>
            <a:p>
              <a:pPr marL="302419" indent="-204788" defTabSz="685800" fontAlgn="auto">
                <a:lnSpc>
                  <a:spcPct val="85000"/>
                </a:lnSpc>
                <a:spcBef>
                  <a:spcPts val="450"/>
                </a:spcBef>
                <a:spcAft>
                  <a:spcPts val="0"/>
                </a:spcAft>
                <a:defRPr/>
              </a:pPr>
              <a:r>
                <a:rPr lang="en-US" sz="2100" i="1" dirty="0">
                  <a:solidFill>
                    <a:srgbClr val="000099"/>
                  </a:solidFill>
                  <a:latin typeface="Calibri" panose="020F0502020204030204"/>
                </a:rPr>
                <a:t>p(v):</a:t>
              </a:r>
              <a:r>
                <a:rPr lang="en-US" sz="1800" i="1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1800" dirty="0">
                  <a:solidFill>
                    <a:prstClr val="black"/>
                  </a:solidFill>
                  <a:latin typeface="Calibri" panose="020F0502020204030204"/>
                </a:rPr>
                <a:t>predecessor node along path from source to </a:t>
              </a:r>
              <a:r>
                <a:rPr lang="en-US" sz="1800" i="1" dirty="0">
                  <a:solidFill>
                    <a:prstClr val="black"/>
                  </a:solidFill>
                  <a:latin typeface="Calibri" panose="020F0502020204030204"/>
                </a:rPr>
                <a:t>v</a:t>
              </a:r>
            </a:p>
            <a:p>
              <a:pPr marL="302419" indent="-204788" defTabSz="685800" fontAlgn="auto">
                <a:lnSpc>
                  <a:spcPct val="85000"/>
                </a:lnSpc>
                <a:spcBef>
                  <a:spcPts val="450"/>
                </a:spcBef>
                <a:spcAft>
                  <a:spcPts val="0"/>
                </a:spcAft>
                <a:defRPr/>
              </a:pPr>
              <a:r>
                <a:rPr lang="en-US" sz="2100" i="1" dirty="0">
                  <a:solidFill>
                    <a:srgbClr val="000099"/>
                  </a:solidFill>
                  <a:latin typeface="Calibri" panose="020F0502020204030204"/>
                </a:rPr>
                <a:t>N</a:t>
              </a:r>
              <a:r>
                <a:rPr lang="en-US" sz="2100" i="1" dirty="0">
                  <a:solidFill>
                    <a:srgbClr val="000099"/>
                  </a:solidFill>
                  <a:latin typeface="Calibri" panose="020F0502020204030204"/>
                  <a:cs typeface="Arial" charset="0"/>
                </a:rPr>
                <a:t>'</a:t>
              </a:r>
              <a:r>
                <a:rPr lang="en-US" sz="2100" i="1" dirty="0">
                  <a:solidFill>
                    <a:srgbClr val="000099"/>
                  </a:solidFill>
                  <a:latin typeface="Calibri" panose="020F0502020204030204"/>
                </a:rPr>
                <a:t>:</a:t>
              </a:r>
              <a:r>
                <a:rPr lang="en-US" sz="1800" i="1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1800" dirty="0">
                  <a:solidFill>
                    <a:prstClr val="black"/>
                  </a:solidFill>
                  <a:latin typeface="Calibri" panose="020F0502020204030204"/>
                </a:rPr>
                <a:t>set of nodes whose least-cost-path </a:t>
              </a:r>
              <a:r>
                <a:rPr lang="en-US" sz="1800" i="1" dirty="0">
                  <a:solidFill>
                    <a:prstClr val="black"/>
                  </a:solidFill>
                  <a:latin typeface="Calibri" panose="020F0502020204030204"/>
                </a:rPr>
                <a:t>definitively</a:t>
              </a:r>
              <a:r>
                <a:rPr lang="en-US" sz="1800" dirty="0">
                  <a:solidFill>
                    <a:prstClr val="black"/>
                  </a:solidFill>
                  <a:latin typeface="Calibri" panose="020F0502020204030204"/>
                </a:rPr>
                <a:t> known</a:t>
              </a:r>
            </a:p>
            <a:p>
              <a:pPr marL="264319" indent="-166688" defTabSz="685800" fontAlgn="auto">
                <a:lnSpc>
                  <a:spcPct val="75000"/>
                </a:lnSpc>
                <a:spcBef>
                  <a:spcPts val="750"/>
                </a:spcBef>
                <a:spcAft>
                  <a:spcPts val="0"/>
                </a:spcAft>
                <a:defRPr/>
              </a:pPr>
              <a:endParaRPr lang="en-US" sz="2100" dirty="0">
                <a:solidFill>
                  <a:prstClr val="black"/>
                </a:solidFill>
                <a:latin typeface="Gill Sans MT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75BF574-1695-D54B-8932-9F284CCA9BE5}"/>
                </a:ext>
              </a:extLst>
            </p:cNvPr>
            <p:cNvSpPr/>
            <p:nvPr/>
          </p:nvSpPr>
          <p:spPr>
            <a:xfrm>
              <a:off x="7315200" y="1828800"/>
              <a:ext cx="4441371" cy="433977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AE01A3-6135-9744-BC6A-3A4D19D0FA06}"/>
                </a:ext>
              </a:extLst>
            </p:cNvPr>
            <p:cNvSpPr txBox="1"/>
            <p:nvPr/>
          </p:nvSpPr>
          <p:spPr>
            <a:xfrm>
              <a:off x="7823199" y="1524000"/>
              <a:ext cx="1665071" cy="61555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rgbClr val="C00000"/>
                  </a:solidFill>
                  <a:latin typeface="Calibri" panose="020F0502020204030204"/>
                </a:rPr>
                <a:t>notation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55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D1BF78F-2764-A548-ABF1-4B1E42A705DA}"/>
              </a:ext>
            </a:extLst>
          </p:cNvPr>
          <p:cNvGrpSpPr/>
          <p:nvPr/>
        </p:nvGrpSpPr>
        <p:grpSpPr>
          <a:xfrm>
            <a:off x="816428" y="3589568"/>
            <a:ext cx="1251858" cy="2090057"/>
            <a:chOff x="391885" y="3599543"/>
            <a:chExt cx="1669144" cy="27867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7BEC2C-0D8F-4B40-94FB-EBBC0F3C072B}"/>
                </a:ext>
              </a:extLst>
            </p:cNvPr>
            <p:cNvSpPr/>
            <p:nvPr/>
          </p:nvSpPr>
          <p:spPr>
            <a:xfrm>
              <a:off x="391885" y="3599543"/>
              <a:ext cx="1480458" cy="278674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5DE2F2-C2A0-5A4A-BDC1-ACDB6130E0FD}"/>
                </a:ext>
              </a:extLst>
            </p:cNvPr>
            <p:cNvSpPr/>
            <p:nvPr/>
          </p:nvSpPr>
          <p:spPr>
            <a:xfrm>
              <a:off x="1161143" y="3715658"/>
              <a:ext cx="899886" cy="25835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99703E9-6EB8-4942-9B41-791473B66075}"/>
                </a:ext>
              </a:extLst>
            </p:cNvPr>
            <p:cNvCxnSpPr>
              <a:cxnSpLocks/>
            </p:cNvCxnSpPr>
            <p:nvPr/>
          </p:nvCxnSpPr>
          <p:spPr>
            <a:xfrm>
              <a:off x="1377950" y="3679825"/>
              <a:ext cx="144237" cy="10749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8689"/>
            <a:ext cx="7379724" cy="670967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link-state routing algorithm</a:t>
            </a:r>
          </a:p>
        </p:txBody>
      </p:sp>
      <p:sp>
        <p:nvSpPr>
          <p:cNvPr id="546" name="Slide Number Placeholder 4">
            <a:extLst>
              <a:ext uri="{FF2B5EF4-FFF2-40B4-BE49-F238E27FC236}">
                <a16:creationId xmlns:a16="http://schemas.microsoft.com/office/drawing/2014/main" id="{5DC8F37A-7230-5148-88D9-265AE5AD394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914712" y="5689567"/>
            <a:ext cx="2057400" cy="273844"/>
          </a:xfrm>
        </p:spPr>
        <p:txBody>
          <a:bodyPr/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Network Layer: 5-</a:t>
            </a:r>
            <a:fld id="{C4204591-24BD-A542-B9D5-F8D8A88D2FEE}" type="slidenum">
              <a:rPr lang="en-US" sz="825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pPr algn="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61</a:t>
            </a:fld>
            <a:endParaRPr lang="en-US" sz="825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E360F75D-37CB-A045-9AC4-50629DAD8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8060" y="1776517"/>
            <a:ext cx="7349426" cy="22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500" dirty="0">
                <a:latin typeface="+mn-lt"/>
              </a:rPr>
              <a:t>1  </a:t>
            </a:r>
            <a:r>
              <a:rPr lang="en-US" sz="1800" i="1" dirty="0">
                <a:solidFill>
                  <a:srgbClr val="0000A8"/>
                </a:solidFill>
                <a:latin typeface="+mn-lt"/>
              </a:rPr>
              <a:t>Initialization:</a:t>
            </a:r>
            <a:r>
              <a:rPr lang="en-US" sz="1800" dirty="0">
                <a:solidFill>
                  <a:srgbClr val="0000A8"/>
                </a:solidFill>
                <a:latin typeface="+mn-lt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latin typeface="+mn-lt"/>
              </a:rPr>
              <a:t>2   </a:t>
            </a:r>
            <a:r>
              <a:rPr lang="en-US" sz="1800" i="1" dirty="0">
                <a:latin typeface="+mn-lt"/>
              </a:rPr>
              <a:t> N</a:t>
            </a:r>
            <a:r>
              <a:rPr lang="en-US" sz="1800" i="1" dirty="0">
                <a:latin typeface="+mn-lt"/>
                <a:cs typeface="Arial" charset="0"/>
              </a:rPr>
              <a:t>'</a:t>
            </a:r>
            <a:r>
              <a:rPr lang="en-US" sz="1800" i="1" dirty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= {</a:t>
            </a:r>
            <a:r>
              <a:rPr lang="en-US" sz="1800" i="1" dirty="0">
                <a:latin typeface="+mn-lt"/>
              </a:rPr>
              <a:t>u</a:t>
            </a:r>
            <a:r>
              <a:rPr lang="en-US" sz="1800" dirty="0">
                <a:latin typeface="+mn-lt"/>
              </a:rPr>
              <a:t>}                              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/* compute </a:t>
            </a:r>
            <a:r>
              <a:rPr lang="en-US" sz="1200" dirty="0"/>
              <a:t>least cost path from u </a:t>
            </a:r>
            <a:r>
              <a:rPr lang="en-US" altLang="ja-JP" sz="1200" dirty="0"/>
              <a:t>to all other nodes */</a:t>
            </a:r>
            <a:endParaRPr lang="en-US" sz="1800" dirty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latin typeface="+mn-lt"/>
              </a:rPr>
              <a:t>3    for all nodes </a:t>
            </a:r>
            <a:r>
              <a:rPr lang="en-US" sz="1800" i="1" dirty="0">
                <a:latin typeface="+mn-lt"/>
              </a:rPr>
              <a:t>v</a:t>
            </a:r>
            <a:r>
              <a:rPr lang="en-US" sz="1800" dirty="0">
                <a:latin typeface="+mn-lt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latin typeface="+mn-lt"/>
              </a:rPr>
              <a:t>4      if </a:t>
            </a:r>
            <a:r>
              <a:rPr lang="en-US" sz="1800" i="1" dirty="0">
                <a:latin typeface="+mn-lt"/>
              </a:rPr>
              <a:t>v</a:t>
            </a:r>
            <a:r>
              <a:rPr lang="en-US" sz="1800" dirty="0">
                <a:latin typeface="+mn-lt"/>
              </a:rPr>
              <a:t> adjacent to </a:t>
            </a:r>
            <a:r>
              <a:rPr lang="en-US" sz="1800" i="1" dirty="0">
                <a:latin typeface="+mn-lt"/>
              </a:rPr>
              <a:t>u</a:t>
            </a:r>
            <a:r>
              <a:rPr lang="en-US" sz="1800" dirty="0">
                <a:latin typeface="+mn-lt"/>
              </a:rPr>
              <a:t>            </a:t>
            </a:r>
            <a:r>
              <a:rPr lang="en-US" sz="1350" dirty="0">
                <a:latin typeface="+mn-lt"/>
              </a:rPr>
              <a:t>/* </a:t>
            </a:r>
            <a:r>
              <a:rPr lang="en-US" sz="1350" i="1" dirty="0">
                <a:latin typeface="+mn-lt"/>
              </a:rPr>
              <a:t>u </a:t>
            </a:r>
            <a:r>
              <a:rPr lang="en-US" sz="1350" dirty="0">
                <a:latin typeface="+mn-lt"/>
              </a:rPr>
              <a:t>initially</a:t>
            </a:r>
            <a:r>
              <a:rPr lang="en-US" sz="1350" i="1" dirty="0">
                <a:latin typeface="+mn-lt"/>
              </a:rPr>
              <a:t> </a:t>
            </a:r>
            <a:r>
              <a:rPr lang="en-US" sz="1350" dirty="0">
                <a:latin typeface="+mn-lt"/>
              </a:rPr>
              <a:t>knows direct-path-cost only to  direct neighbors    */</a:t>
            </a:r>
            <a:endParaRPr lang="en-US" sz="1800" dirty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latin typeface="+mn-lt"/>
              </a:rPr>
              <a:t>5          then </a:t>
            </a:r>
            <a:r>
              <a:rPr lang="en-US" sz="1800" i="1" dirty="0">
                <a:latin typeface="+mn-lt"/>
              </a:rPr>
              <a:t>D(v) = c</a:t>
            </a:r>
            <a:r>
              <a:rPr lang="en-US" sz="1800" i="1" baseline="-25000" dirty="0">
                <a:latin typeface="+mn-lt"/>
              </a:rPr>
              <a:t>u,v      </a:t>
            </a:r>
            <a:r>
              <a:rPr lang="en-US" sz="1350" baseline="-25000" dirty="0">
                <a:latin typeface="+mn-lt"/>
              </a:rPr>
              <a:t>             </a:t>
            </a:r>
            <a:r>
              <a:rPr lang="en-US" sz="1350" dirty="0">
                <a:latin typeface="+mn-lt"/>
              </a:rPr>
              <a:t>/* but may not be </a:t>
            </a:r>
            <a:r>
              <a:rPr lang="en-US" sz="1350" i="1" dirty="0">
                <a:latin typeface="+mn-lt"/>
              </a:rPr>
              <a:t>minimum</a:t>
            </a:r>
            <a:r>
              <a:rPr lang="en-US" sz="1350" dirty="0">
                <a:latin typeface="+mn-lt"/>
              </a:rPr>
              <a:t> cost!                                                    */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latin typeface="+mn-lt"/>
              </a:rPr>
              <a:t>6      else </a:t>
            </a:r>
            <a:r>
              <a:rPr lang="en-US" sz="1800" i="1" dirty="0">
                <a:latin typeface="+mn-lt"/>
              </a:rPr>
              <a:t>D(v) </a:t>
            </a:r>
            <a:r>
              <a:rPr lang="en-US" sz="1800" dirty="0">
                <a:latin typeface="+mn-lt"/>
              </a:rPr>
              <a:t>= </a:t>
            </a:r>
            <a:r>
              <a:rPr lang="en-US" sz="1800" dirty="0">
                <a:latin typeface="+mn-lt"/>
                <a:cs typeface="Arial" charset="0"/>
              </a:rPr>
              <a:t>∞</a:t>
            </a:r>
            <a:r>
              <a:rPr lang="en-US" sz="1800" dirty="0">
                <a:latin typeface="+mn-lt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latin typeface="+mn-lt"/>
              </a:rPr>
              <a:t>7 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E6A5B365-6E84-8F48-A98B-CE54B3717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4389" y="3253457"/>
            <a:ext cx="2631811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 dirty="0">
              <a:latin typeface="+mn-lt"/>
            </a:endParaRPr>
          </a:p>
          <a:p>
            <a:endParaRPr lang="en-US" sz="1800" dirty="0" smtClean="0">
              <a:solidFill>
                <a:srgbClr val="0000A8"/>
              </a:solidFill>
              <a:latin typeface="+mn-lt"/>
            </a:endParaRPr>
          </a:p>
          <a:p>
            <a:r>
              <a:rPr lang="en-US" sz="1800" dirty="0" smtClean="0">
                <a:solidFill>
                  <a:srgbClr val="0000A8"/>
                </a:solidFill>
                <a:latin typeface="+mn-lt"/>
              </a:rPr>
              <a:t>8   </a:t>
            </a:r>
            <a:r>
              <a:rPr lang="en-US" sz="1800" i="1" dirty="0">
                <a:solidFill>
                  <a:srgbClr val="0000A8"/>
                </a:solidFill>
                <a:latin typeface="+mn-lt"/>
              </a:rPr>
              <a:t>Loop </a:t>
            </a:r>
            <a:endParaRPr lang="en-US" sz="1800" dirty="0">
              <a:solidFill>
                <a:srgbClr val="0000A8"/>
              </a:solidFill>
              <a:latin typeface="+mn-lt"/>
            </a:endParaRPr>
          </a:p>
          <a:p>
            <a:r>
              <a:rPr lang="en-US" sz="1800" dirty="0">
                <a:latin typeface="+mn-lt"/>
              </a:rPr>
              <a:t>9     </a:t>
            </a:r>
          </a:p>
          <a:p>
            <a:r>
              <a:rPr lang="en-US" sz="1800" dirty="0">
                <a:latin typeface="+mn-lt"/>
              </a:rPr>
              <a:t>10    </a:t>
            </a:r>
          </a:p>
          <a:p>
            <a:r>
              <a:rPr lang="en-US" sz="1800" dirty="0">
                <a:latin typeface="+mn-lt"/>
              </a:rPr>
              <a:t>11</a:t>
            </a:r>
          </a:p>
          <a:p>
            <a:r>
              <a:rPr lang="en-US" sz="1800" dirty="0">
                <a:latin typeface="+mn-lt"/>
              </a:rPr>
              <a:t>12</a:t>
            </a:r>
            <a:endParaRPr lang="en-US" sz="1800" b="1" dirty="0">
              <a:solidFill>
                <a:srgbClr val="CC0000"/>
              </a:solidFill>
              <a:latin typeface="+mn-lt"/>
            </a:endParaRPr>
          </a:p>
          <a:p>
            <a:r>
              <a:rPr lang="en-US" sz="1800" dirty="0">
                <a:latin typeface="+mn-lt"/>
              </a:rPr>
              <a:t>13</a:t>
            </a:r>
          </a:p>
          <a:p>
            <a:r>
              <a:rPr lang="en-US" sz="1800" dirty="0">
                <a:latin typeface="+mn-lt"/>
              </a:rPr>
              <a:t>14</a:t>
            </a:r>
          </a:p>
          <a:p>
            <a:r>
              <a:rPr lang="en-US" sz="1800" b="1" dirty="0">
                <a:solidFill>
                  <a:srgbClr val="0000A8"/>
                </a:solidFill>
                <a:latin typeface="+mn-lt"/>
              </a:rPr>
              <a:t>15  </a:t>
            </a:r>
            <a:r>
              <a:rPr lang="en-US" sz="1800" i="1" dirty="0">
                <a:solidFill>
                  <a:srgbClr val="0000A8"/>
                </a:solidFill>
                <a:latin typeface="+mn-lt"/>
              </a:rPr>
              <a:t>until all nodes in N</a:t>
            </a:r>
            <a:r>
              <a:rPr lang="en-US" sz="1800" i="1" dirty="0">
                <a:solidFill>
                  <a:srgbClr val="0000A8"/>
                </a:solidFill>
                <a:latin typeface="+mn-lt"/>
                <a:cs typeface="Arial" charset="0"/>
              </a:rPr>
              <a:t>'</a:t>
            </a:r>
            <a:r>
              <a:rPr lang="en-US" sz="1800" dirty="0">
                <a:solidFill>
                  <a:srgbClr val="0000A8"/>
                </a:solidFill>
                <a:latin typeface="+mn-lt"/>
              </a:rPr>
              <a:t> 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C3FDD5E0-11CC-FC44-8118-718358E54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2932" y="3810553"/>
            <a:ext cx="6142066" cy="201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find </a:t>
            </a:r>
            <a:r>
              <a:rPr lang="en-US" sz="1800" i="1" dirty="0">
                <a:latin typeface="+mn-lt"/>
              </a:rPr>
              <a:t>w</a:t>
            </a:r>
            <a:r>
              <a:rPr lang="en-US" sz="1800" dirty="0">
                <a:latin typeface="+mn-lt"/>
              </a:rPr>
              <a:t> not in </a:t>
            </a:r>
            <a:r>
              <a:rPr lang="en-US" sz="1800" i="1" dirty="0">
                <a:latin typeface="+mn-lt"/>
              </a:rPr>
              <a:t>N</a:t>
            </a:r>
            <a:r>
              <a:rPr lang="en-US" sz="1800" i="1" dirty="0">
                <a:latin typeface="+mn-lt"/>
                <a:cs typeface="Arial" charset="0"/>
              </a:rPr>
              <a:t>'</a:t>
            </a:r>
            <a:r>
              <a:rPr lang="en-US" sz="1800" i="1" dirty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such that </a:t>
            </a:r>
            <a:r>
              <a:rPr lang="en-US" sz="1800" i="1" dirty="0">
                <a:latin typeface="+mn-lt"/>
              </a:rPr>
              <a:t>D(w) </a:t>
            </a:r>
            <a:r>
              <a:rPr lang="en-US" sz="1800" dirty="0">
                <a:latin typeface="+mn-lt"/>
              </a:rPr>
              <a:t>is a minimum </a:t>
            </a:r>
          </a:p>
          <a:p>
            <a:r>
              <a:rPr lang="en-US" sz="1800" dirty="0">
                <a:latin typeface="+mn-lt"/>
              </a:rPr>
              <a:t>add </a:t>
            </a:r>
            <a:r>
              <a:rPr lang="en-US" sz="1800" i="1" dirty="0">
                <a:latin typeface="+mn-lt"/>
              </a:rPr>
              <a:t>w</a:t>
            </a:r>
            <a:r>
              <a:rPr lang="en-US" sz="1800" dirty="0">
                <a:latin typeface="+mn-lt"/>
              </a:rPr>
              <a:t> to </a:t>
            </a:r>
            <a:r>
              <a:rPr lang="en-US" sz="1800" i="1" dirty="0">
                <a:latin typeface="+mn-lt"/>
              </a:rPr>
              <a:t>N</a:t>
            </a:r>
            <a:r>
              <a:rPr lang="en-US" sz="1800" i="1" dirty="0">
                <a:latin typeface="+mn-lt"/>
                <a:cs typeface="Arial" charset="0"/>
              </a:rPr>
              <a:t>'</a:t>
            </a:r>
            <a:r>
              <a:rPr lang="en-US" sz="1800" i="1" dirty="0">
                <a:latin typeface="+mn-lt"/>
              </a:rPr>
              <a:t> </a:t>
            </a:r>
          </a:p>
          <a:p>
            <a:r>
              <a:rPr lang="en-US" sz="1800" dirty="0">
                <a:latin typeface="+mn-lt"/>
              </a:rPr>
              <a:t>update </a:t>
            </a:r>
            <a:r>
              <a:rPr lang="en-US" sz="1800" i="1" dirty="0">
                <a:latin typeface="+mn-lt"/>
              </a:rPr>
              <a:t>D(v) </a:t>
            </a:r>
            <a:r>
              <a:rPr lang="en-US" sz="1800" dirty="0">
                <a:latin typeface="+mn-lt"/>
              </a:rPr>
              <a:t>for all</a:t>
            </a:r>
            <a:r>
              <a:rPr lang="en-US" sz="1800" i="1" dirty="0">
                <a:latin typeface="+mn-lt"/>
              </a:rPr>
              <a:t> v </a:t>
            </a:r>
            <a:r>
              <a:rPr lang="en-US" sz="1800" dirty="0">
                <a:latin typeface="+mn-lt"/>
              </a:rPr>
              <a:t>adjacent to </a:t>
            </a:r>
            <a:r>
              <a:rPr lang="en-US" sz="1800" i="1" dirty="0">
                <a:latin typeface="+mn-lt"/>
              </a:rPr>
              <a:t>w</a:t>
            </a:r>
            <a:r>
              <a:rPr lang="en-US" sz="1800" dirty="0">
                <a:latin typeface="+mn-lt"/>
              </a:rPr>
              <a:t> and not in </a:t>
            </a:r>
            <a:r>
              <a:rPr lang="en-US" sz="1800" i="1" dirty="0">
                <a:latin typeface="+mn-lt"/>
              </a:rPr>
              <a:t>N</a:t>
            </a:r>
            <a:r>
              <a:rPr lang="en-US" sz="1800" i="1" dirty="0">
                <a:latin typeface="+mn-lt"/>
                <a:cs typeface="Arial" charset="0"/>
              </a:rPr>
              <a:t>'</a:t>
            </a:r>
            <a:r>
              <a:rPr lang="en-US" sz="1800" i="1" dirty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: </a:t>
            </a:r>
          </a:p>
          <a:p>
            <a:r>
              <a:rPr lang="en-US" sz="1800" b="1" i="1" dirty="0">
                <a:solidFill>
                  <a:srgbClr val="CC0000"/>
                </a:solidFill>
                <a:latin typeface="+mn-lt"/>
              </a:rPr>
              <a:t>     D(v) = </a:t>
            </a:r>
            <a:r>
              <a:rPr lang="en-US" sz="1800" b="1" dirty="0">
                <a:solidFill>
                  <a:srgbClr val="CC0000"/>
                </a:solidFill>
                <a:latin typeface="+mn-lt"/>
              </a:rPr>
              <a:t>min</a:t>
            </a:r>
            <a:r>
              <a:rPr lang="en-US" sz="1800" b="1" i="1" dirty="0">
                <a:solidFill>
                  <a:srgbClr val="CC0000"/>
                </a:solidFill>
                <a:latin typeface="+mn-lt"/>
              </a:rPr>
              <a:t> </a:t>
            </a:r>
            <a:r>
              <a:rPr lang="en-US" sz="1800" b="1" dirty="0">
                <a:solidFill>
                  <a:srgbClr val="CC0000"/>
                </a:solidFill>
                <a:latin typeface="+mn-lt"/>
              </a:rPr>
              <a:t>( </a:t>
            </a:r>
            <a:r>
              <a:rPr lang="en-US" sz="1800" b="1" i="1" dirty="0">
                <a:solidFill>
                  <a:srgbClr val="CC0000"/>
                </a:solidFill>
                <a:latin typeface="+mn-lt"/>
              </a:rPr>
              <a:t>D(v),  D(w) + c</a:t>
            </a:r>
            <a:r>
              <a:rPr lang="en-US" sz="1800" b="1" i="1" baseline="-25000" dirty="0">
                <a:solidFill>
                  <a:srgbClr val="CC0000"/>
                </a:solidFill>
                <a:latin typeface="+mn-lt"/>
              </a:rPr>
              <a:t>w,v  </a:t>
            </a:r>
            <a:r>
              <a:rPr lang="en-US" sz="1800" b="1" dirty="0">
                <a:solidFill>
                  <a:srgbClr val="CC0000"/>
                </a:solidFill>
                <a:latin typeface="+mn-lt"/>
              </a:rPr>
              <a:t>)</a:t>
            </a:r>
            <a:r>
              <a:rPr lang="en-US" sz="1800" b="1" i="1" dirty="0">
                <a:solidFill>
                  <a:srgbClr val="CC0000"/>
                </a:solidFill>
                <a:latin typeface="+mn-lt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sz="1500" dirty="0">
                <a:latin typeface="+mn-lt"/>
              </a:rPr>
              <a:t>/* new least-path-cost to </a:t>
            </a:r>
            <a:r>
              <a:rPr lang="en-US" sz="1500" i="1" dirty="0">
                <a:latin typeface="+mn-lt"/>
              </a:rPr>
              <a:t>v </a:t>
            </a:r>
            <a:r>
              <a:rPr lang="en-US" sz="1500" dirty="0">
                <a:latin typeface="+mn-lt"/>
              </a:rPr>
              <a:t>is either old least-cost-path to</a:t>
            </a:r>
            <a:r>
              <a:rPr lang="en-US" sz="1500" i="1" dirty="0">
                <a:latin typeface="+mn-lt"/>
              </a:rPr>
              <a:t> v </a:t>
            </a:r>
            <a:r>
              <a:rPr lang="en-US" sz="1500" dirty="0">
                <a:latin typeface="+mn-lt"/>
              </a:rPr>
              <a:t>or known </a:t>
            </a:r>
          </a:p>
          <a:p>
            <a:pPr>
              <a:spcBef>
                <a:spcPts val="300"/>
              </a:spcBef>
            </a:pPr>
            <a:r>
              <a:rPr lang="en-US" sz="1500" dirty="0">
                <a:latin typeface="+mn-lt"/>
              </a:rPr>
              <a:t>least-cost-path to </a:t>
            </a:r>
            <a:r>
              <a:rPr lang="en-US" sz="1500" i="1" dirty="0">
                <a:latin typeface="+mn-lt"/>
              </a:rPr>
              <a:t>w</a:t>
            </a:r>
            <a:r>
              <a:rPr lang="en-US" sz="1500" dirty="0">
                <a:latin typeface="+mn-lt"/>
              </a:rPr>
              <a:t> plus direct-cost from </a:t>
            </a:r>
            <a:r>
              <a:rPr lang="en-US" sz="1500" i="1" dirty="0">
                <a:latin typeface="+mn-lt"/>
              </a:rPr>
              <a:t>w</a:t>
            </a:r>
            <a:r>
              <a:rPr lang="en-US" sz="1500" dirty="0">
                <a:latin typeface="+mn-lt"/>
              </a:rPr>
              <a:t> to </a:t>
            </a:r>
            <a:r>
              <a:rPr lang="en-US" sz="1500" i="1" dirty="0">
                <a:latin typeface="+mn-lt"/>
              </a:rPr>
              <a:t>v</a:t>
            </a:r>
            <a:r>
              <a:rPr lang="en-US" sz="1500" dirty="0">
                <a:latin typeface="+mn-lt"/>
              </a:rPr>
              <a:t> */ </a:t>
            </a:r>
          </a:p>
        </p:txBody>
      </p:sp>
    </p:spTree>
    <p:extLst>
      <p:ext uri="{BB962C8B-B14F-4D97-AF65-F5344CB8AC3E}">
        <p14:creationId xmlns:p14="http://schemas.microsoft.com/office/powerpoint/2010/main" val="96220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2795"/>
            <a:ext cx="8384722" cy="670967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106" y="2093119"/>
            <a:ext cx="580608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Step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0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1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2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3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4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698" y="2100263"/>
            <a:ext cx="36099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N</a:t>
            </a:r>
            <a:r>
              <a:rPr lang="en-US" sz="1500" kern="0" dirty="0">
                <a:solidFill>
                  <a:srgbClr val="000000"/>
                </a:solidFill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024" y="2077296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805" y="207729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4249" y="208597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480" y="208597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9564" y="2356247"/>
            <a:ext cx="6379369" cy="7144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 sz="135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259" name="Group 16">
            <a:extLst>
              <a:ext uri="{FF2B5EF4-FFF2-40B4-BE49-F238E27FC236}">
                <a16:creationId xmlns:a16="http://schemas.microsoft.com/office/drawing/2014/main" id="{F6D427A6-9405-2D4E-BC72-78E69E64A628}"/>
              </a:ext>
            </a:extLst>
          </p:cNvPr>
          <p:cNvGrpSpPr>
            <a:grpSpLocks/>
          </p:cNvGrpSpPr>
          <p:nvPr/>
        </p:nvGrpSpPr>
        <p:grpSpPr bwMode="auto">
          <a:xfrm>
            <a:off x="483257" y="3945282"/>
            <a:ext cx="2678906" cy="1684735"/>
            <a:chOff x="3162" y="1071"/>
            <a:chExt cx="2250" cy="1415"/>
          </a:xfrm>
        </p:grpSpPr>
        <p:sp>
          <p:nvSpPr>
            <p:cNvPr id="260" name="Freeform 17">
              <a:extLst>
                <a:ext uri="{FF2B5EF4-FFF2-40B4-BE49-F238E27FC236}">
                  <a16:creationId xmlns:a16="http://schemas.microsoft.com/office/drawing/2014/main" id="{B59803F6-669E-C147-9AA7-07A510F23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1" name="Freeform 18">
              <a:extLst>
                <a:ext uri="{FF2B5EF4-FFF2-40B4-BE49-F238E27FC236}">
                  <a16:creationId xmlns:a16="http://schemas.microsoft.com/office/drawing/2014/main" id="{4CE8143F-BB5D-1548-A2D1-0B3C05E2D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2" name="Oval 19">
              <a:extLst>
                <a:ext uri="{FF2B5EF4-FFF2-40B4-BE49-F238E27FC236}">
                  <a16:creationId xmlns:a16="http://schemas.microsoft.com/office/drawing/2014/main" id="{CB2328B2-500E-0643-881F-169F140BD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3" name="Line 20">
              <a:extLst>
                <a:ext uri="{FF2B5EF4-FFF2-40B4-BE49-F238E27FC236}">
                  <a16:creationId xmlns:a16="http://schemas.microsoft.com/office/drawing/2014/main" id="{EC0FDC3E-2336-EF44-B445-144049FF3B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4" name="Line 21">
              <a:extLst>
                <a:ext uri="{FF2B5EF4-FFF2-40B4-BE49-F238E27FC236}">
                  <a16:creationId xmlns:a16="http://schemas.microsoft.com/office/drawing/2014/main" id="{07B5F04F-0C18-CE48-93A1-4B267BBE4F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5" name="Rectangle 22">
              <a:extLst>
                <a:ext uri="{FF2B5EF4-FFF2-40B4-BE49-F238E27FC236}">
                  <a16:creationId xmlns:a16="http://schemas.microsoft.com/office/drawing/2014/main" id="{0C43506A-1E78-F54A-910F-D37EBC1EF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6" name="Oval 23">
              <a:extLst>
                <a:ext uri="{FF2B5EF4-FFF2-40B4-BE49-F238E27FC236}">
                  <a16:creationId xmlns:a16="http://schemas.microsoft.com/office/drawing/2014/main" id="{27A71FF2-F42F-2844-AC5E-37F186F80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7" name="Oval 24">
              <a:extLst>
                <a:ext uri="{FF2B5EF4-FFF2-40B4-BE49-F238E27FC236}">
                  <a16:creationId xmlns:a16="http://schemas.microsoft.com/office/drawing/2014/main" id="{9C47D8B7-EC1D-C743-87B3-403B84D4A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8" name="Line 25">
              <a:extLst>
                <a:ext uri="{FF2B5EF4-FFF2-40B4-BE49-F238E27FC236}">
                  <a16:creationId xmlns:a16="http://schemas.microsoft.com/office/drawing/2014/main" id="{BEC31F1C-3B0C-3040-AD04-6FCA0D057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9" name="Line 26">
              <a:extLst>
                <a:ext uri="{FF2B5EF4-FFF2-40B4-BE49-F238E27FC236}">
                  <a16:creationId xmlns:a16="http://schemas.microsoft.com/office/drawing/2014/main" id="{56212EB3-C962-DA44-8730-7936B2191A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70" name="Rectangle 27">
              <a:extLst>
                <a:ext uri="{FF2B5EF4-FFF2-40B4-BE49-F238E27FC236}">
                  <a16:creationId xmlns:a16="http://schemas.microsoft.com/office/drawing/2014/main" id="{70DA0FF6-1A2B-FA4D-8CF4-CF4512C72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71" name="Oval 28">
              <a:extLst>
                <a:ext uri="{FF2B5EF4-FFF2-40B4-BE49-F238E27FC236}">
                  <a16:creationId xmlns:a16="http://schemas.microsoft.com/office/drawing/2014/main" id="{91BA553D-89DC-1440-84C3-F0FFE0B7E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72" name="Oval 29">
              <a:extLst>
                <a:ext uri="{FF2B5EF4-FFF2-40B4-BE49-F238E27FC236}">
                  <a16:creationId xmlns:a16="http://schemas.microsoft.com/office/drawing/2014/main" id="{5F155988-DD8E-7949-85F9-F8B730D85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73" name="Line 30">
              <a:extLst>
                <a:ext uri="{FF2B5EF4-FFF2-40B4-BE49-F238E27FC236}">
                  <a16:creationId xmlns:a16="http://schemas.microsoft.com/office/drawing/2014/main" id="{007AA526-21E2-1449-A457-DC487F625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74" name="Line 31">
              <a:extLst>
                <a:ext uri="{FF2B5EF4-FFF2-40B4-BE49-F238E27FC236}">
                  <a16:creationId xmlns:a16="http://schemas.microsoft.com/office/drawing/2014/main" id="{A7D6DEE1-2254-2340-92B2-4425F8E414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75" name="Rectangle 32">
              <a:extLst>
                <a:ext uri="{FF2B5EF4-FFF2-40B4-BE49-F238E27FC236}">
                  <a16:creationId xmlns:a16="http://schemas.microsoft.com/office/drawing/2014/main" id="{CD0F76A8-F2F6-A040-A641-8C6DD2B4D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59" name="Oval 33">
              <a:extLst>
                <a:ext uri="{FF2B5EF4-FFF2-40B4-BE49-F238E27FC236}">
                  <a16:creationId xmlns:a16="http://schemas.microsoft.com/office/drawing/2014/main" id="{021DFE64-FE6B-AF4B-A487-798FD40EE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5" name="Oval 34">
              <a:extLst>
                <a:ext uri="{FF2B5EF4-FFF2-40B4-BE49-F238E27FC236}">
                  <a16:creationId xmlns:a16="http://schemas.microsoft.com/office/drawing/2014/main" id="{D7221543-9DA7-9C4F-BF64-841725D58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6" name="Line 35">
              <a:extLst>
                <a:ext uri="{FF2B5EF4-FFF2-40B4-BE49-F238E27FC236}">
                  <a16:creationId xmlns:a16="http://schemas.microsoft.com/office/drawing/2014/main" id="{3AA9DB23-022C-B843-ACB1-9CD5A8D489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7" name="Line 36">
              <a:extLst>
                <a:ext uri="{FF2B5EF4-FFF2-40B4-BE49-F238E27FC236}">
                  <a16:creationId xmlns:a16="http://schemas.microsoft.com/office/drawing/2014/main" id="{AAE6AF87-B018-8A44-81E6-B8267ADC39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8" name="Rectangle 37">
              <a:extLst>
                <a:ext uri="{FF2B5EF4-FFF2-40B4-BE49-F238E27FC236}">
                  <a16:creationId xmlns:a16="http://schemas.microsoft.com/office/drawing/2014/main" id="{E486C5EC-F3AE-514D-8BFC-C15DDC7BC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3" name="Oval 38">
              <a:extLst>
                <a:ext uri="{FF2B5EF4-FFF2-40B4-BE49-F238E27FC236}">
                  <a16:creationId xmlns:a16="http://schemas.microsoft.com/office/drawing/2014/main" id="{D570042E-655B-9244-B2DE-DD6B84D18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4" name="Oval 39">
              <a:extLst>
                <a:ext uri="{FF2B5EF4-FFF2-40B4-BE49-F238E27FC236}">
                  <a16:creationId xmlns:a16="http://schemas.microsoft.com/office/drawing/2014/main" id="{209FDC48-A133-7C43-A4F4-AEC33B239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5" name="Line 40">
              <a:extLst>
                <a:ext uri="{FF2B5EF4-FFF2-40B4-BE49-F238E27FC236}">
                  <a16:creationId xmlns:a16="http://schemas.microsoft.com/office/drawing/2014/main" id="{6C737D5E-249D-704B-8624-06BC6AF83F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6" name="Line 41">
              <a:extLst>
                <a:ext uri="{FF2B5EF4-FFF2-40B4-BE49-F238E27FC236}">
                  <a16:creationId xmlns:a16="http://schemas.microsoft.com/office/drawing/2014/main" id="{2BB65E91-5543-2A4A-83D1-AF4BD2A561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7" name="Rectangle 42">
              <a:extLst>
                <a:ext uri="{FF2B5EF4-FFF2-40B4-BE49-F238E27FC236}">
                  <a16:creationId xmlns:a16="http://schemas.microsoft.com/office/drawing/2014/main" id="{31754303-C1B0-564A-BC8B-D1994E226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8" name="Oval 43">
              <a:extLst>
                <a:ext uri="{FF2B5EF4-FFF2-40B4-BE49-F238E27FC236}">
                  <a16:creationId xmlns:a16="http://schemas.microsoft.com/office/drawing/2014/main" id="{5EBC6ED3-D791-D849-8DF4-6EEC31DF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9" name="Oval 44">
              <a:extLst>
                <a:ext uri="{FF2B5EF4-FFF2-40B4-BE49-F238E27FC236}">
                  <a16:creationId xmlns:a16="http://schemas.microsoft.com/office/drawing/2014/main" id="{69D4B18F-1B3D-AA47-B609-E5E0116A4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3" name="Line 45">
              <a:extLst>
                <a:ext uri="{FF2B5EF4-FFF2-40B4-BE49-F238E27FC236}">
                  <a16:creationId xmlns:a16="http://schemas.microsoft.com/office/drawing/2014/main" id="{6B623BCC-754E-AD43-A91B-5BE9046197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5" name="Line 46">
              <a:extLst>
                <a:ext uri="{FF2B5EF4-FFF2-40B4-BE49-F238E27FC236}">
                  <a16:creationId xmlns:a16="http://schemas.microsoft.com/office/drawing/2014/main" id="{70C54C4E-9E9A-CB4F-9BAD-759F10AB73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7" name="Rectangle 47">
              <a:extLst>
                <a:ext uri="{FF2B5EF4-FFF2-40B4-BE49-F238E27FC236}">
                  <a16:creationId xmlns:a16="http://schemas.microsoft.com/office/drawing/2014/main" id="{48B02502-224F-614A-AF74-CA45B87B4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2" name="Oval 48">
              <a:extLst>
                <a:ext uri="{FF2B5EF4-FFF2-40B4-BE49-F238E27FC236}">
                  <a16:creationId xmlns:a16="http://schemas.microsoft.com/office/drawing/2014/main" id="{1CBE76C4-29B1-DF47-8C80-E056EC01F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3" name="Freeform 49">
              <a:extLst>
                <a:ext uri="{FF2B5EF4-FFF2-40B4-BE49-F238E27FC236}">
                  <a16:creationId xmlns:a16="http://schemas.microsoft.com/office/drawing/2014/main" id="{F7C58F3A-0B59-CE40-8968-EFD5B03D5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8" name="Freeform 50">
              <a:extLst>
                <a:ext uri="{FF2B5EF4-FFF2-40B4-BE49-F238E27FC236}">
                  <a16:creationId xmlns:a16="http://schemas.microsoft.com/office/drawing/2014/main" id="{5CA0B20D-583A-724F-8F77-3D2EE0DD0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3" name="Freeform 51">
              <a:extLst>
                <a:ext uri="{FF2B5EF4-FFF2-40B4-BE49-F238E27FC236}">
                  <a16:creationId xmlns:a16="http://schemas.microsoft.com/office/drawing/2014/main" id="{F9705D5A-4067-4E46-97EF-A4A7592F8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4" name="Freeform 52">
              <a:extLst>
                <a:ext uri="{FF2B5EF4-FFF2-40B4-BE49-F238E27FC236}">
                  <a16:creationId xmlns:a16="http://schemas.microsoft.com/office/drawing/2014/main" id="{22C3BA86-2C31-C244-BCC8-F79B83E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5" name="Freeform 53">
              <a:extLst>
                <a:ext uri="{FF2B5EF4-FFF2-40B4-BE49-F238E27FC236}">
                  <a16:creationId xmlns:a16="http://schemas.microsoft.com/office/drawing/2014/main" id="{36BA8254-18D7-D841-8B10-CF1677FF4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6" name="Freeform 54">
              <a:extLst>
                <a:ext uri="{FF2B5EF4-FFF2-40B4-BE49-F238E27FC236}">
                  <a16:creationId xmlns:a16="http://schemas.microsoft.com/office/drawing/2014/main" id="{FDD9D6F7-B6B7-8C4F-B4CD-8A42B44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7" name="Freeform 55">
              <a:extLst>
                <a:ext uri="{FF2B5EF4-FFF2-40B4-BE49-F238E27FC236}">
                  <a16:creationId xmlns:a16="http://schemas.microsoft.com/office/drawing/2014/main" id="{0EEE8685-1A2C-124B-AEBC-CE60F9527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8" name="Freeform 56">
              <a:extLst>
                <a:ext uri="{FF2B5EF4-FFF2-40B4-BE49-F238E27FC236}">
                  <a16:creationId xmlns:a16="http://schemas.microsoft.com/office/drawing/2014/main" id="{CDFCCD1A-99F5-3248-A9D4-80A4A3508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9" name="Freeform 57">
              <a:extLst>
                <a:ext uri="{FF2B5EF4-FFF2-40B4-BE49-F238E27FC236}">
                  <a16:creationId xmlns:a16="http://schemas.microsoft.com/office/drawing/2014/main" id="{8158BEB1-D7DD-304F-93D8-B63A3B9F7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50" name="Group 58">
              <a:extLst>
                <a:ext uri="{FF2B5EF4-FFF2-40B4-BE49-F238E27FC236}">
                  <a16:creationId xmlns:a16="http://schemas.microsoft.com/office/drawing/2014/main" id="{5708D0AB-39B8-5F4D-964A-583102F20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2" y="1744"/>
              <a:ext cx="245" cy="271"/>
              <a:chOff x="2934" y="2425"/>
              <a:chExt cx="249" cy="271"/>
            </a:xfrm>
          </p:grpSpPr>
          <p:sp>
            <p:nvSpPr>
              <p:cNvPr id="476" name="Rectangle 59">
                <a:extLst>
                  <a:ext uri="{FF2B5EF4-FFF2-40B4-BE49-F238E27FC236}">
                    <a16:creationId xmlns:a16="http://schemas.microsoft.com/office/drawing/2014/main" id="{698B8676-76A7-4C47-8D65-7AD44E1F8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77" name="Text Box 60">
                <a:extLst>
                  <a:ext uri="{FF2B5EF4-FFF2-40B4-BE49-F238E27FC236}">
                    <a16:creationId xmlns:a16="http://schemas.microsoft.com/office/drawing/2014/main" id="{5163CA4B-303D-0E4C-B36C-0EB9193499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4" y="2425"/>
                <a:ext cx="249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u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51" name="Group 61">
              <a:extLst>
                <a:ext uri="{FF2B5EF4-FFF2-40B4-BE49-F238E27FC236}">
                  <a16:creationId xmlns:a16="http://schemas.microsoft.com/office/drawing/2014/main" id="{22504589-6EDA-CD46-9F6D-B4E53859C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2128"/>
              <a:ext cx="236" cy="271"/>
              <a:chOff x="2938" y="2425"/>
              <a:chExt cx="240" cy="271"/>
            </a:xfrm>
          </p:grpSpPr>
          <p:sp>
            <p:nvSpPr>
              <p:cNvPr id="474" name="Rectangle 62">
                <a:extLst>
                  <a:ext uri="{FF2B5EF4-FFF2-40B4-BE49-F238E27FC236}">
                    <a16:creationId xmlns:a16="http://schemas.microsoft.com/office/drawing/2014/main" id="{B5EB60BB-0E5E-C14B-B24B-878829D35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75" name="Text Box 63">
                <a:extLst>
                  <a:ext uri="{FF2B5EF4-FFF2-40B4-BE49-F238E27FC236}">
                    <a16:creationId xmlns:a16="http://schemas.microsoft.com/office/drawing/2014/main" id="{AC01CA65-68FA-E340-BE13-4C47DBA310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y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52" name="Group 64">
              <a:extLst>
                <a:ext uri="{FF2B5EF4-FFF2-40B4-BE49-F238E27FC236}">
                  <a16:creationId xmlns:a16="http://schemas.microsoft.com/office/drawing/2014/main" id="{7E66326C-FC5C-CB48-9635-4D30ECB15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4" y="2095"/>
              <a:ext cx="252" cy="310"/>
              <a:chOff x="2931" y="2395"/>
              <a:chExt cx="253" cy="310"/>
            </a:xfrm>
          </p:grpSpPr>
          <p:sp>
            <p:nvSpPr>
              <p:cNvPr id="472" name="Rectangle 65">
                <a:extLst>
                  <a:ext uri="{FF2B5EF4-FFF2-40B4-BE49-F238E27FC236}">
                    <a16:creationId xmlns:a16="http://schemas.microsoft.com/office/drawing/2014/main" id="{6BF35853-D616-6B43-8985-14AABE1F7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73" name="Text Box 66">
                <a:extLst>
                  <a:ext uri="{FF2B5EF4-FFF2-40B4-BE49-F238E27FC236}">
                    <a16:creationId xmlns:a16="http://schemas.microsoft.com/office/drawing/2014/main" id="{3282D7A0-A2E9-7F4B-A22E-01546569C5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1" y="2395"/>
                <a:ext cx="253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x</a:t>
                </a:r>
              </a:p>
            </p:txBody>
          </p:sp>
        </p:grpSp>
        <p:grpSp>
          <p:nvGrpSpPr>
            <p:cNvPr id="453" name="Group 67">
              <a:extLst>
                <a:ext uri="{FF2B5EF4-FFF2-40B4-BE49-F238E27FC236}">
                  <a16:creationId xmlns:a16="http://schemas.microsoft.com/office/drawing/2014/main" id="{3104BBAE-4F76-E649-85DB-F84D22362B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3" y="1438"/>
              <a:ext cx="272" cy="271"/>
              <a:chOff x="2920" y="2425"/>
              <a:chExt cx="276" cy="271"/>
            </a:xfrm>
          </p:grpSpPr>
          <p:sp>
            <p:nvSpPr>
              <p:cNvPr id="470" name="Rectangle 68">
                <a:extLst>
                  <a:ext uri="{FF2B5EF4-FFF2-40B4-BE49-F238E27FC236}">
                    <a16:creationId xmlns:a16="http://schemas.microsoft.com/office/drawing/2014/main" id="{0CEE42FC-526E-AB47-8798-637A64848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71" name="Text Box 69">
                <a:extLst>
                  <a:ext uri="{FF2B5EF4-FFF2-40B4-BE49-F238E27FC236}">
                    <a16:creationId xmlns:a16="http://schemas.microsoft.com/office/drawing/2014/main" id="{BD20AA39-4C83-B348-A22B-DC09D5E679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0" y="2425"/>
                <a:ext cx="276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w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54" name="Group 70">
              <a:extLst>
                <a:ext uri="{FF2B5EF4-FFF2-40B4-BE49-F238E27FC236}">
                  <a16:creationId xmlns:a16="http://schemas.microsoft.com/office/drawing/2014/main" id="{76A8AB1F-2271-4C40-97FF-558125D0E3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7" y="1438"/>
              <a:ext cx="236" cy="271"/>
              <a:chOff x="2938" y="2425"/>
              <a:chExt cx="240" cy="271"/>
            </a:xfrm>
          </p:grpSpPr>
          <p:sp>
            <p:nvSpPr>
              <p:cNvPr id="468" name="Rectangle 71">
                <a:extLst>
                  <a:ext uri="{FF2B5EF4-FFF2-40B4-BE49-F238E27FC236}">
                    <a16:creationId xmlns:a16="http://schemas.microsoft.com/office/drawing/2014/main" id="{8A1243C8-B070-1144-AFC1-660A0D476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69" name="Text Box 72">
                <a:extLst>
                  <a:ext uri="{FF2B5EF4-FFF2-40B4-BE49-F238E27FC236}">
                    <a16:creationId xmlns:a16="http://schemas.microsoft.com/office/drawing/2014/main" id="{0A633A5D-CB9F-9D4A-9828-FA8DAB76D8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v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55" name="Group 73">
              <a:extLst>
                <a:ext uri="{FF2B5EF4-FFF2-40B4-BE49-F238E27FC236}">
                  <a16:creationId xmlns:a16="http://schemas.microsoft.com/office/drawing/2014/main" id="{1F39B98B-5A5F-9A45-8998-1BA51D5362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9" y="1756"/>
              <a:ext cx="252" cy="310"/>
              <a:chOff x="2929" y="2395"/>
              <a:chExt cx="255" cy="310"/>
            </a:xfrm>
          </p:grpSpPr>
          <p:sp>
            <p:nvSpPr>
              <p:cNvPr id="466" name="Rectangle 74">
                <a:extLst>
                  <a:ext uri="{FF2B5EF4-FFF2-40B4-BE49-F238E27FC236}">
                    <a16:creationId xmlns:a16="http://schemas.microsoft.com/office/drawing/2014/main" id="{6D133BDC-CBD5-E04A-956A-CB070C46E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67" name="Text Box 75">
                <a:extLst>
                  <a:ext uri="{FF2B5EF4-FFF2-40B4-BE49-F238E27FC236}">
                    <a16:creationId xmlns:a16="http://schemas.microsoft.com/office/drawing/2014/main" id="{E22274D1-6BF0-6F4F-AA7F-923617C444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9" y="2395"/>
                <a:ext cx="255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z</a:t>
                </a:r>
              </a:p>
            </p:txBody>
          </p:sp>
        </p:grpSp>
        <p:sp>
          <p:nvSpPr>
            <p:cNvPr id="456" name="Text Box 76">
              <a:extLst>
                <a:ext uri="{FF2B5EF4-FFF2-40B4-BE49-F238E27FC236}">
                  <a16:creationId xmlns:a16="http://schemas.microsoft.com/office/drawing/2014/main" id="{E87F994C-88BC-7843-84FF-C20876A28A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4" y="1568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457" name="Text Box 77">
              <a:extLst>
                <a:ext uri="{FF2B5EF4-FFF2-40B4-BE49-F238E27FC236}">
                  <a16:creationId xmlns:a16="http://schemas.microsoft.com/office/drawing/2014/main" id="{D6E661FA-C756-184B-8F8C-454F6D2F20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2" y="1787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458" name="Text Box 78">
              <a:extLst>
                <a:ext uri="{FF2B5EF4-FFF2-40B4-BE49-F238E27FC236}">
                  <a16:creationId xmlns:a16="http://schemas.microsoft.com/office/drawing/2014/main" id="{7AAD1753-0153-BE49-9A5A-86A6144677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7" y="2000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459" name="Text Box 79">
              <a:extLst>
                <a:ext uri="{FF2B5EF4-FFF2-40B4-BE49-F238E27FC236}">
                  <a16:creationId xmlns:a16="http://schemas.microsoft.com/office/drawing/2014/main" id="{CE9F4FB6-1319-824C-8EE6-E829F9B81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6" y="1880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460" name="Text Box 80">
              <a:extLst>
                <a:ext uri="{FF2B5EF4-FFF2-40B4-BE49-F238E27FC236}">
                  <a16:creationId xmlns:a16="http://schemas.microsoft.com/office/drawing/2014/main" id="{C479D34B-E495-6941-B1B8-7C27A07FA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3" y="2234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461" name="Text Box 81">
              <a:extLst>
                <a:ext uri="{FF2B5EF4-FFF2-40B4-BE49-F238E27FC236}">
                  <a16:creationId xmlns:a16="http://schemas.microsoft.com/office/drawing/2014/main" id="{651E935E-97A1-694E-90ED-DA0D52808F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3" y="1805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462" name="Text Box 82">
              <a:extLst>
                <a:ext uri="{FF2B5EF4-FFF2-40B4-BE49-F238E27FC236}">
                  <a16:creationId xmlns:a16="http://schemas.microsoft.com/office/drawing/2014/main" id="{BCE34168-89E8-CA4E-B734-D7785C5D4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3" y="2069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463" name="Text Box 83">
              <a:extLst>
                <a:ext uri="{FF2B5EF4-FFF2-40B4-BE49-F238E27FC236}">
                  <a16:creationId xmlns:a16="http://schemas.microsoft.com/office/drawing/2014/main" id="{E61D1248-702D-AA4E-A62B-3B6DB88743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6" y="1532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5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464" name="Text Box 84">
              <a:extLst>
                <a:ext uri="{FF2B5EF4-FFF2-40B4-BE49-F238E27FC236}">
                  <a16:creationId xmlns:a16="http://schemas.microsoft.com/office/drawing/2014/main" id="{8E7448E7-B23E-9A4A-947C-66285C7E1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1" y="1382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465" name="Text Box 85">
              <a:extLst>
                <a:ext uri="{FF2B5EF4-FFF2-40B4-BE49-F238E27FC236}">
                  <a16:creationId xmlns:a16="http://schemas.microsoft.com/office/drawing/2014/main" id="{EFA31E11-E078-ED44-8DB8-4912DC4806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0" y="1115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5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9293" y="2082313"/>
            <a:ext cx="101983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D(w),p(w)</a:t>
            </a:r>
          </a:p>
        </p:txBody>
      </p:sp>
      <p:sp>
        <p:nvSpPr>
          <p:cNvPr id="498" name="Text Box 6">
            <a:extLst>
              <a:ext uri="{FF2B5EF4-FFF2-40B4-BE49-F238E27FC236}">
                <a16:creationId xmlns:a16="http://schemas.microsoft.com/office/drawing/2014/main" id="{64BB3F8B-CE19-1C41-B2C9-B564AF1B5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1445" y="3076288"/>
            <a:ext cx="1019831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D(w),p(w)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5,u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4,x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3,y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3,y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3150757" y="2320725"/>
            <a:ext cx="4306429" cy="324249"/>
            <a:chOff x="4201009" y="1951300"/>
            <a:chExt cx="5741905" cy="432332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7983" y="1951300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4333" y="1975893"/>
              <a:ext cx="4385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8933" y="1974449"/>
              <a:ext cx="4385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3383" y="1951300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1952745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069" y="2313485"/>
            <a:ext cx="29206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279573" y="258477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286237" y="2811925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289438" y="304254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289176" y="327662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295840" y="3531483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87C637-11FC-0A49-8C82-7AF7D38C6CD6}"/>
              </a:ext>
            </a:extLst>
          </p:cNvPr>
          <p:cNvSpPr txBox="1"/>
          <p:nvPr/>
        </p:nvSpPr>
        <p:spPr>
          <a:xfrm>
            <a:off x="3242151" y="1766276"/>
            <a:ext cx="306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v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4C80ECA4-7464-CB40-8CC6-A7EDC7E7964C}"/>
              </a:ext>
            </a:extLst>
          </p:cNvPr>
          <p:cNvSpPr txBox="1"/>
          <p:nvPr/>
        </p:nvSpPr>
        <p:spPr>
          <a:xfrm>
            <a:off x="4198510" y="1762072"/>
            <a:ext cx="3770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w</a:t>
            </a:r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1052726D-C214-914F-AE65-3CE2B48F9FD7}"/>
              </a:ext>
            </a:extLst>
          </p:cNvPr>
          <p:cNvSpPr txBox="1"/>
          <p:nvPr/>
        </p:nvSpPr>
        <p:spPr>
          <a:xfrm>
            <a:off x="5180912" y="1757869"/>
            <a:ext cx="3016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x</a:t>
            </a: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5B04DCE1-2FE2-A84B-8E64-4C946D2739CC}"/>
              </a:ext>
            </a:extLst>
          </p:cNvPr>
          <p:cNvSpPr txBox="1"/>
          <p:nvPr/>
        </p:nvSpPr>
        <p:spPr>
          <a:xfrm>
            <a:off x="6180677" y="1762346"/>
            <a:ext cx="306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y</a:t>
            </a:r>
          </a:p>
        </p:txBody>
      </p:sp>
      <p:sp>
        <p:nvSpPr>
          <p:cNvPr id="524" name="TextBox 523">
            <a:extLst>
              <a:ext uri="{FF2B5EF4-FFF2-40B4-BE49-F238E27FC236}">
                <a16:creationId xmlns:a16="http://schemas.microsoft.com/office/drawing/2014/main" id="{9A4E2888-3BE6-BB46-8B3E-D324D269A9FF}"/>
              </a:ext>
            </a:extLst>
          </p:cNvPr>
          <p:cNvSpPr txBox="1"/>
          <p:nvPr/>
        </p:nvSpPr>
        <p:spPr>
          <a:xfrm>
            <a:off x="7128355" y="1775505"/>
            <a:ext cx="2904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z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2B11F0-0B2B-E548-A572-A488F5822281}"/>
              </a:ext>
            </a:extLst>
          </p:cNvPr>
          <p:cNvSpPr/>
          <p:nvPr/>
        </p:nvSpPr>
        <p:spPr>
          <a:xfrm>
            <a:off x="3310090" y="3899994"/>
            <a:ext cx="4623812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13A3"/>
                </a:solidFill>
                <a:latin typeface="Calibri" panose="020F0502020204030204"/>
              </a:rPr>
              <a:t>Initialization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(step 0): </a:t>
            </a:r>
          </a:p>
          <a:p>
            <a:pPr defTabSz="6858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    For all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: if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adjacent to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u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then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D(a) = c</a:t>
            </a:r>
            <a:r>
              <a:rPr lang="en-US" i="1" baseline="-25000" dirty="0">
                <a:solidFill>
                  <a:prstClr val="black"/>
                </a:solidFill>
                <a:latin typeface="Calibri" panose="020F0502020204030204"/>
              </a:rPr>
              <a:t>u,a </a:t>
            </a:r>
            <a:endParaRPr lang="en-US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694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2795"/>
            <a:ext cx="8384722" cy="670967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106" y="2093119"/>
            <a:ext cx="580608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Step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0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1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2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3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4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698" y="2100263"/>
            <a:ext cx="36099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N</a:t>
            </a:r>
            <a:r>
              <a:rPr lang="en-US" sz="1500" kern="0" dirty="0">
                <a:solidFill>
                  <a:srgbClr val="000000"/>
                </a:solidFill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024" y="2077296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805" y="207729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4249" y="208597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480" y="208597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9564" y="2356247"/>
            <a:ext cx="6379369" cy="7144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 sz="135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9293" y="2082313"/>
            <a:ext cx="101983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D(w),p(w)</a:t>
            </a:r>
          </a:p>
        </p:txBody>
      </p:sp>
      <p:sp>
        <p:nvSpPr>
          <p:cNvPr id="498" name="Text Box 6">
            <a:extLst>
              <a:ext uri="{FF2B5EF4-FFF2-40B4-BE49-F238E27FC236}">
                <a16:creationId xmlns:a16="http://schemas.microsoft.com/office/drawing/2014/main" id="{64BB3F8B-CE19-1C41-B2C9-B564AF1B5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1445" y="3076288"/>
            <a:ext cx="1019831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D(w),p(w)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5,u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4,x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3,y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3,y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3150757" y="2320725"/>
            <a:ext cx="4306429" cy="324249"/>
            <a:chOff x="4201009" y="1951300"/>
            <a:chExt cx="5741905" cy="432332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7983" y="1951300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4333" y="1975893"/>
              <a:ext cx="4385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8933" y="1974449"/>
              <a:ext cx="4385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3383" y="1951300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1952745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069" y="2313485"/>
            <a:ext cx="29206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279573" y="258477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286237" y="2811925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289438" y="304254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289176" y="327662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295840" y="3531483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099" y="3427627"/>
            <a:ext cx="96693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0000A8"/>
                </a:solidFill>
                <a:latin typeface="Calibri" panose="020F0502020204030204"/>
              </a:rPr>
              <a:t>8   </a:t>
            </a:r>
            <a:r>
              <a:rPr lang="en-US" sz="1800" i="1" dirty="0">
                <a:solidFill>
                  <a:srgbClr val="0000A8"/>
                </a:solidFill>
                <a:latin typeface="Calibri" panose="020F0502020204030204"/>
              </a:rPr>
              <a:t>Loop </a:t>
            </a:r>
            <a:endParaRPr lang="en-US" sz="1800" dirty="0">
              <a:solidFill>
                <a:srgbClr val="0000A8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9    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10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7199" y="3669849"/>
            <a:ext cx="437440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find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not in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'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such that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D(a)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is a minimum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add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to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'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60C12B-CA9D-6543-A68D-C936C6CE5E54}"/>
              </a:ext>
            </a:extLst>
          </p:cNvPr>
          <p:cNvGrpSpPr/>
          <p:nvPr/>
        </p:nvGrpSpPr>
        <p:grpSpPr>
          <a:xfrm>
            <a:off x="2339616" y="1815193"/>
            <a:ext cx="3132234" cy="1016556"/>
            <a:chOff x="3119488" y="1277257"/>
            <a:chExt cx="4176312" cy="1355408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0BB51FE9-3B2A-5947-8D58-8E568A2FD108}"/>
                </a:ext>
              </a:extLst>
            </p:cNvPr>
            <p:cNvSpPr/>
            <p:nvPr/>
          </p:nvSpPr>
          <p:spPr>
            <a:xfrm>
              <a:off x="6845203" y="1277257"/>
              <a:ext cx="450597" cy="40266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0BAB8D84-2299-D54C-8DF2-B7D547E53934}"/>
                </a:ext>
              </a:extLst>
            </p:cNvPr>
            <p:cNvCxnSpPr>
              <a:cxnSpLocks/>
              <a:stCxn id="169" idx="2"/>
              <a:endCxn id="171" idx="6"/>
            </p:cNvCxnSpPr>
            <p:nvPr/>
          </p:nvCxnSpPr>
          <p:spPr>
            <a:xfrm flipH="1">
              <a:off x="3421705" y="1478590"/>
              <a:ext cx="3423498" cy="1006309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336CD7A6-BFF0-864F-A9C0-5C593F3F14CE}"/>
                </a:ext>
              </a:extLst>
            </p:cNvPr>
            <p:cNvSpPr/>
            <p:nvPr/>
          </p:nvSpPr>
          <p:spPr>
            <a:xfrm>
              <a:off x="3119488" y="2337133"/>
              <a:ext cx="302217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647" y="2376426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2320" y="2538390"/>
            <a:ext cx="38824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3242151" y="1766276"/>
            <a:ext cx="306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4198510" y="1762072"/>
            <a:ext cx="3770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5180912" y="1757869"/>
            <a:ext cx="3016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6180677" y="1762346"/>
            <a:ext cx="306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7128355" y="1775505"/>
            <a:ext cx="2904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483257" y="3945282"/>
            <a:ext cx="2678906" cy="1684735"/>
            <a:chOff x="3162" y="1071"/>
            <a:chExt cx="2250" cy="1415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2" y="1744"/>
              <a:ext cx="245" cy="271"/>
              <a:chOff x="2934" y="2425"/>
              <a:chExt cx="249" cy="271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4" y="2425"/>
                <a:ext cx="249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u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2128"/>
              <a:ext cx="236" cy="271"/>
              <a:chOff x="2938" y="2425"/>
              <a:chExt cx="240" cy="271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y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4" y="2095"/>
              <a:ext cx="252" cy="310"/>
              <a:chOff x="2931" y="2395"/>
              <a:chExt cx="253" cy="310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1" y="2395"/>
                <a:ext cx="253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3" y="1438"/>
              <a:ext cx="272" cy="271"/>
              <a:chOff x="2920" y="2425"/>
              <a:chExt cx="276" cy="271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0" y="2425"/>
                <a:ext cx="276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w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7" y="1438"/>
              <a:ext cx="236" cy="271"/>
              <a:chOff x="2938" y="2425"/>
              <a:chExt cx="240" cy="271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v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9" y="1756"/>
              <a:ext cx="252" cy="310"/>
              <a:chOff x="2929" y="2395"/>
              <a:chExt cx="255" cy="310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9" y="2395"/>
                <a:ext cx="255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4" y="1568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2" y="1787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7" y="2000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6" y="1880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3" y="2234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3" y="1805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3" y="2069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6" y="1532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5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1" y="1382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0" y="1115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5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838652" y="4992971"/>
            <a:ext cx="329604" cy="3215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6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  <p:bldP spid="17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4FE3D221-D37B-6E43-BD5C-9D85D700EE88}"/>
              </a:ext>
            </a:extLst>
          </p:cNvPr>
          <p:cNvGrpSpPr/>
          <p:nvPr/>
        </p:nvGrpSpPr>
        <p:grpSpPr>
          <a:xfrm>
            <a:off x="3340553" y="3732443"/>
            <a:ext cx="1251858" cy="2090057"/>
            <a:chOff x="391885" y="3599543"/>
            <a:chExt cx="1669144" cy="2786743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523ACA7E-7391-D44A-806F-75B7293D7DA7}"/>
                </a:ext>
              </a:extLst>
            </p:cNvPr>
            <p:cNvSpPr/>
            <p:nvPr/>
          </p:nvSpPr>
          <p:spPr>
            <a:xfrm>
              <a:off x="391885" y="3599543"/>
              <a:ext cx="1480458" cy="278674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53749D51-CECB-9D44-B018-F266EF41FC5F}"/>
                </a:ext>
              </a:extLst>
            </p:cNvPr>
            <p:cNvSpPr/>
            <p:nvPr/>
          </p:nvSpPr>
          <p:spPr>
            <a:xfrm>
              <a:off x="1161143" y="3715658"/>
              <a:ext cx="899886" cy="1511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449FB44A-FC51-6244-B19F-B77DE67800AB}"/>
                </a:ext>
              </a:extLst>
            </p:cNvPr>
            <p:cNvCxnSpPr>
              <a:cxnSpLocks/>
            </p:cNvCxnSpPr>
            <p:nvPr/>
          </p:nvCxnSpPr>
          <p:spPr>
            <a:xfrm>
              <a:off x="1377950" y="3679825"/>
              <a:ext cx="144237" cy="10749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2795"/>
            <a:ext cx="8384722" cy="670967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106" y="2093119"/>
            <a:ext cx="580608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Step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0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1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2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3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4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698" y="2100263"/>
            <a:ext cx="36099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N</a:t>
            </a:r>
            <a:r>
              <a:rPr lang="en-US" sz="1500" kern="0" dirty="0">
                <a:solidFill>
                  <a:srgbClr val="000000"/>
                </a:solidFill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024" y="2077296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805" y="207729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4249" y="208597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480" y="208597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9564" y="2356247"/>
            <a:ext cx="6379369" cy="7144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 sz="135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9293" y="2082313"/>
            <a:ext cx="101983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D(w),p(w)</a:t>
            </a:r>
          </a:p>
        </p:txBody>
      </p:sp>
      <p:sp>
        <p:nvSpPr>
          <p:cNvPr id="498" name="Text Box 6">
            <a:extLst>
              <a:ext uri="{FF2B5EF4-FFF2-40B4-BE49-F238E27FC236}">
                <a16:creationId xmlns:a16="http://schemas.microsoft.com/office/drawing/2014/main" id="{64BB3F8B-CE19-1C41-B2C9-B564AF1B5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1445" y="3076288"/>
            <a:ext cx="1019831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D(w),p(w)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5,u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4,x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3,y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3,y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3150757" y="2320725"/>
            <a:ext cx="4306429" cy="324249"/>
            <a:chOff x="4201009" y="1951300"/>
            <a:chExt cx="5741905" cy="432332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7983" y="1951300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4333" y="1975893"/>
              <a:ext cx="4385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8933" y="1974449"/>
              <a:ext cx="4385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3383" y="1951300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1952745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069" y="2313485"/>
            <a:ext cx="29206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279573" y="258477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286237" y="2811925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289438" y="304254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289176" y="327662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295840" y="3531483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099" y="3427627"/>
            <a:ext cx="96693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0000A8"/>
                </a:solidFill>
                <a:latin typeface="Calibri" panose="020F0502020204030204"/>
              </a:rPr>
              <a:t>8   </a:t>
            </a:r>
            <a:r>
              <a:rPr lang="en-US" sz="1800" i="1" dirty="0">
                <a:solidFill>
                  <a:srgbClr val="0000A8"/>
                </a:solidFill>
                <a:latin typeface="Calibri" panose="020F0502020204030204"/>
              </a:rPr>
              <a:t>Loop </a:t>
            </a:r>
            <a:endParaRPr lang="en-US" sz="1800" dirty="0">
              <a:solidFill>
                <a:srgbClr val="0000A8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9    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10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11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7199" y="3669849"/>
            <a:ext cx="437440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find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not in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'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such that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D(a)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is a minimum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add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to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'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647" y="2376426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2320" y="2538390"/>
            <a:ext cx="38824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3242151" y="1766276"/>
            <a:ext cx="306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4198510" y="1762072"/>
            <a:ext cx="3770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5180912" y="1757869"/>
            <a:ext cx="3016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6180677" y="1762346"/>
            <a:ext cx="306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7128355" y="1775505"/>
            <a:ext cx="2904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483257" y="3945282"/>
            <a:ext cx="2678906" cy="1684735"/>
            <a:chOff x="3162" y="1071"/>
            <a:chExt cx="2250" cy="1415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2" y="1744"/>
              <a:ext cx="245" cy="271"/>
              <a:chOff x="2934" y="2425"/>
              <a:chExt cx="249" cy="271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4" y="2425"/>
                <a:ext cx="249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u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2128"/>
              <a:ext cx="236" cy="271"/>
              <a:chOff x="2938" y="2425"/>
              <a:chExt cx="240" cy="271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y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4" y="2095"/>
              <a:ext cx="252" cy="310"/>
              <a:chOff x="2931" y="2395"/>
              <a:chExt cx="253" cy="310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1" y="2395"/>
                <a:ext cx="253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3" y="1438"/>
              <a:ext cx="272" cy="271"/>
              <a:chOff x="2920" y="2425"/>
              <a:chExt cx="276" cy="271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0" y="2425"/>
                <a:ext cx="276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w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7" y="1438"/>
              <a:ext cx="236" cy="271"/>
              <a:chOff x="2938" y="2425"/>
              <a:chExt cx="240" cy="271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v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9" y="1756"/>
              <a:ext cx="252" cy="310"/>
              <a:chOff x="2929" y="2395"/>
              <a:chExt cx="255" cy="310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9" y="2395"/>
                <a:ext cx="255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4" y="1568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2" y="1787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7" y="2000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6" y="1880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3" y="2234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3" y="1805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3" y="2069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6" y="1532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5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1" y="1382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0" y="1115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5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838652" y="4992971"/>
            <a:ext cx="329604" cy="3215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 Box 3">
            <a:extLst>
              <a:ext uri="{FF2B5EF4-FFF2-40B4-BE49-F238E27FC236}">
                <a16:creationId xmlns:a16="http://schemas.microsoft.com/office/drawing/2014/main" id="{54D4CD9F-2B44-4E41-8C1C-698D78A39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1955" y="4519491"/>
            <a:ext cx="4375044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update 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D(b) 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for all 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b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 adjacent to 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 and not in 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'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: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50" b="1" i="1" dirty="0">
                <a:solidFill>
                  <a:srgbClr val="CC0000"/>
                </a:solidFill>
                <a:latin typeface="Calibri" panose="020F0502020204030204"/>
              </a:rPr>
              <a:t>     D(b) = </a:t>
            </a:r>
            <a:r>
              <a:rPr lang="en-US" sz="1650" b="1" dirty="0">
                <a:solidFill>
                  <a:srgbClr val="CC0000"/>
                </a:solidFill>
                <a:latin typeface="Calibri" panose="020F0502020204030204"/>
              </a:rPr>
              <a:t>min</a:t>
            </a:r>
            <a:r>
              <a:rPr lang="en-US" sz="1650" b="1" i="1" dirty="0">
                <a:solidFill>
                  <a:srgbClr val="CC0000"/>
                </a:solidFill>
                <a:latin typeface="Calibri" panose="020F0502020204030204"/>
              </a:rPr>
              <a:t> ( D(b), D(a) + c</a:t>
            </a:r>
            <a:r>
              <a:rPr lang="en-US" sz="1650" b="1" i="1" baseline="-25000" dirty="0">
                <a:solidFill>
                  <a:srgbClr val="CC0000"/>
                </a:solidFill>
                <a:latin typeface="Calibri" panose="020F0502020204030204"/>
              </a:rPr>
              <a:t>a,b </a:t>
            </a:r>
            <a:r>
              <a:rPr lang="en-US" sz="1650" b="1" i="1" dirty="0">
                <a:solidFill>
                  <a:srgbClr val="CC0000"/>
                </a:solidFill>
                <a:latin typeface="Calibri" panose="020F0502020204030204"/>
              </a:rPr>
              <a:t>) 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3150757" y="2548962"/>
            <a:ext cx="4306429" cy="335418"/>
            <a:chOff x="4201009" y="2255616"/>
            <a:chExt cx="5741905" cy="447224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4333" y="2301915"/>
              <a:ext cx="438581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4633" y="2260379"/>
              <a:ext cx="58819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4157" y="2271953"/>
              <a:ext cx="58819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2255616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4FE5F7E-81B8-0042-A839-1B9EEAE596EE}"/>
              </a:ext>
            </a:extLst>
          </p:cNvPr>
          <p:cNvGrpSpPr/>
          <p:nvPr/>
        </p:nvGrpSpPr>
        <p:grpSpPr>
          <a:xfrm>
            <a:off x="4885526" y="5083499"/>
            <a:ext cx="3932487" cy="799103"/>
            <a:chOff x="4625273" y="5620004"/>
            <a:chExt cx="5243316" cy="106547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EFA9DB6-36A1-8443-BC46-7E2E5C2CA3C9}"/>
                </a:ext>
              </a:extLst>
            </p:cNvPr>
            <p:cNvSpPr/>
            <p:nvPr/>
          </p:nvSpPr>
          <p:spPr>
            <a:xfrm>
              <a:off x="4661941" y="5696262"/>
              <a:ext cx="5066675" cy="9293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9" name="Text Box 3">
              <a:extLst>
                <a:ext uri="{FF2B5EF4-FFF2-40B4-BE49-F238E27FC236}">
                  <a16:creationId xmlns:a16="http://schemas.microsoft.com/office/drawing/2014/main" id="{350582EB-9CCF-9849-A56A-C61F6B12D8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745" y="5620004"/>
              <a:ext cx="4999659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500" i="1" dirty="0">
                  <a:solidFill>
                    <a:prstClr val="black"/>
                  </a:solidFill>
                  <a:latin typeface="Calibri" panose="020F0502020204030204"/>
                </a:rPr>
                <a:t>D(v) = min ( D(v), D(x) + c</a:t>
              </a:r>
              <a:r>
                <a:rPr lang="en-US" sz="1500" i="1" baseline="-25000" dirty="0">
                  <a:solidFill>
                    <a:prstClr val="black"/>
                  </a:solidFill>
                  <a:latin typeface="Calibri" panose="020F0502020204030204"/>
                </a:rPr>
                <a:t>x,v </a:t>
              </a:r>
              <a:r>
                <a:rPr lang="en-US" sz="1500" i="1" dirty="0">
                  <a:solidFill>
                    <a:prstClr val="black"/>
                  </a:solidFill>
                  <a:latin typeface="Calibri" panose="020F0502020204030204"/>
                </a:rPr>
                <a:t>) = min(2, 1+2) = 2 </a:t>
              </a:r>
            </a:p>
          </p:txBody>
        </p:sp>
        <p:sp>
          <p:nvSpPr>
            <p:cNvPr id="165" name="Text Box 3">
              <a:extLst>
                <a:ext uri="{FF2B5EF4-FFF2-40B4-BE49-F238E27FC236}">
                  <a16:creationId xmlns:a16="http://schemas.microsoft.com/office/drawing/2014/main" id="{6D23D369-4A04-F94C-80EB-D2103B646E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5273" y="5937296"/>
              <a:ext cx="524331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500" i="1" dirty="0">
                  <a:solidFill>
                    <a:prstClr val="black"/>
                  </a:solidFill>
                  <a:latin typeface="Calibri" panose="020F0502020204030204"/>
                </a:rPr>
                <a:t>D(w) = min ( D(w), D(x) + c</a:t>
              </a:r>
              <a:r>
                <a:rPr lang="en-US" sz="1500" i="1" baseline="-25000" dirty="0">
                  <a:solidFill>
                    <a:prstClr val="black"/>
                  </a:solidFill>
                  <a:latin typeface="Calibri" panose="020F0502020204030204"/>
                </a:rPr>
                <a:t>x,w </a:t>
              </a:r>
              <a:r>
                <a:rPr lang="en-US" sz="1500" i="1" dirty="0">
                  <a:solidFill>
                    <a:prstClr val="black"/>
                  </a:solidFill>
                  <a:latin typeface="Calibri" panose="020F0502020204030204"/>
                </a:rPr>
                <a:t>) = min (5, 1+3) = 4 </a:t>
              </a:r>
            </a:p>
          </p:txBody>
        </p:sp>
        <p:sp>
          <p:nvSpPr>
            <p:cNvPr id="166" name="Text Box 3">
              <a:extLst>
                <a:ext uri="{FF2B5EF4-FFF2-40B4-BE49-F238E27FC236}">
                  <a16:creationId xmlns:a16="http://schemas.microsoft.com/office/drawing/2014/main" id="{9A053085-7294-F842-BE4A-5164EBA43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721" y="6254587"/>
              <a:ext cx="5132859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500" i="1" dirty="0">
                  <a:solidFill>
                    <a:prstClr val="black"/>
                  </a:solidFill>
                  <a:latin typeface="Calibri" panose="020F0502020204030204"/>
                </a:rPr>
                <a:t>D(y) = min ( D(y), D(x) + c</a:t>
              </a:r>
              <a:r>
                <a:rPr lang="en-US" sz="1500" i="1" baseline="-25000" dirty="0">
                  <a:solidFill>
                    <a:prstClr val="black"/>
                  </a:solidFill>
                  <a:latin typeface="Calibri" panose="020F0502020204030204"/>
                </a:rPr>
                <a:t>x,y </a:t>
              </a:r>
              <a:r>
                <a:rPr lang="en-US" sz="1500" i="1" dirty="0">
                  <a:solidFill>
                    <a:prstClr val="black"/>
                  </a:solidFill>
                  <a:latin typeface="Calibri" panose="020F0502020204030204"/>
                </a:rPr>
                <a:t>) = min(inf,1+1) = 2 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1D4041-E2D0-984B-A342-59B7AC5550DB}"/>
              </a:ext>
            </a:extLst>
          </p:cNvPr>
          <p:cNvGrpSpPr/>
          <p:nvPr/>
        </p:nvGrpSpPr>
        <p:grpSpPr>
          <a:xfrm>
            <a:off x="8493895" y="5275601"/>
            <a:ext cx="530012" cy="601974"/>
            <a:chOff x="11325192" y="5891134"/>
            <a:chExt cx="706683" cy="802632"/>
          </a:xfrm>
        </p:grpSpPr>
        <p:pic>
          <p:nvPicPr>
            <p:cNvPr id="8" name="Picture 7" descr="A picture containing object, drawing, room, lamp&#10;&#10;Description automatically generated">
              <a:extLst>
                <a:ext uri="{FF2B5EF4-FFF2-40B4-BE49-F238E27FC236}">
                  <a16:creationId xmlns:a16="http://schemas.microsoft.com/office/drawing/2014/main" id="{A37D52F4-FDE5-2845-8949-5A1C24B9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3739" y="5891134"/>
              <a:ext cx="498136" cy="449706"/>
            </a:xfrm>
            <a:prstGeom prst="rect">
              <a:avLst/>
            </a:prstGeom>
          </p:spPr>
        </p:pic>
        <p:pic>
          <p:nvPicPr>
            <p:cNvPr id="168" name="Picture 167" descr="A picture containing object, drawing, room, lamp&#10;&#10;Description automatically generated">
              <a:extLst>
                <a:ext uri="{FF2B5EF4-FFF2-40B4-BE49-F238E27FC236}">
                  <a16:creationId xmlns:a16="http://schemas.microsoft.com/office/drawing/2014/main" id="{CE04A19A-A505-8C4A-BBEB-B8773FACE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5192" y="6244060"/>
              <a:ext cx="498136" cy="449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169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2795"/>
            <a:ext cx="8384722" cy="670967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106" y="2093119"/>
            <a:ext cx="580608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Step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0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1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2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3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4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698" y="2100263"/>
            <a:ext cx="36099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N</a:t>
            </a:r>
            <a:r>
              <a:rPr lang="en-US" sz="1500" kern="0" dirty="0">
                <a:solidFill>
                  <a:srgbClr val="000000"/>
                </a:solidFill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024" y="2077296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805" y="207729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4249" y="208597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480" y="208597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9564" y="2356247"/>
            <a:ext cx="6379369" cy="7144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 sz="135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9293" y="2082313"/>
            <a:ext cx="101983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D(w),p(w)</a:t>
            </a:r>
          </a:p>
        </p:txBody>
      </p:sp>
      <p:sp>
        <p:nvSpPr>
          <p:cNvPr id="498" name="Text Box 6">
            <a:extLst>
              <a:ext uri="{FF2B5EF4-FFF2-40B4-BE49-F238E27FC236}">
                <a16:creationId xmlns:a16="http://schemas.microsoft.com/office/drawing/2014/main" id="{64BB3F8B-CE19-1C41-B2C9-B564AF1B5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1445" y="3076288"/>
            <a:ext cx="1019831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D(w),p(w)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5,u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4,x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3,y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3,y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3150757" y="2320725"/>
            <a:ext cx="4306429" cy="324249"/>
            <a:chOff x="4201009" y="1951300"/>
            <a:chExt cx="5741905" cy="432332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7983" y="1951300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4333" y="1975893"/>
              <a:ext cx="4385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8933" y="1974449"/>
              <a:ext cx="4385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3383" y="1951300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1952745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069" y="2313485"/>
            <a:ext cx="29206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279573" y="258477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286237" y="2811925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289438" y="304254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289176" y="327662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295840" y="3531483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099" y="3427627"/>
            <a:ext cx="96693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0000A8"/>
                </a:solidFill>
                <a:latin typeface="Calibri" panose="020F0502020204030204"/>
              </a:rPr>
              <a:t>8   </a:t>
            </a:r>
            <a:r>
              <a:rPr lang="en-US" sz="1800" i="1" dirty="0">
                <a:solidFill>
                  <a:srgbClr val="0000A8"/>
                </a:solidFill>
                <a:latin typeface="Calibri" panose="020F0502020204030204"/>
              </a:rPr>
              <a:t>Loop </a:t>
            </a:r>
            <a:endParaRPr lang="en-US" sz="1800" dirty="0">
              <a:solidFill>
                <a:srgbClr val="0000A8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9    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10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7199" y="3669849"/>
            <a:ext cx="437440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find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not in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'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such that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D(a)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is a minimum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add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to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'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647" y="2376426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2320" y="2538390"/>
            <a:ext cx="38824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3242151" y="1766276"/>
            <a:ext cx="306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4198510" y="1762072"/>
            <a:ext cx="3770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5180912" y="1757869"/>
            <a:ext cx="3016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6180677" y="1762346"/>
            <a:ext cx="306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7128355" y="1775505"/>
            <a:ext cx="2904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483257" y="3945282"/>
            <a:ext cx="2678906" cy="1684735"/>
            <a:chOff x="3162" y="1071"/>
            <a:chExt cx="2250" cy="1415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2" y="1744"/>
              <a:ext cx="245" cy="271"/>
              <a:chOff x="2934" y="2425"/>
              <a:chExt cx="249" cy="271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4" y="2425"/>
                <a:ext cx="249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u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2128"/>
              <a:ext cx="236" cy="271"/>
              <a:chOff x="2938" y="2425"/>
              <a:chExt cx="240" cy="271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y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4" y="2095"/>
              <a:ext cx="252" cy="310"/>
              <a:chOff x="2931" y="2395"/>
              <a:chExt cx="253" cy="310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1" y="2395"/>
                <a:ext cx="253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3" y="1438"/>
              <a:ext cx="272" cy="271"/>
              <a:chOff x="2920" y="2425"/>
              <a:chExt cx="276" cy="271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0" y="2425"/>
                <a:ext cx="276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w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7" y="1438"/>
              <a:ext cx="236" cy="271"/>
              <a:chOff x="2938" y="2425"/>
              <a:chExt cx="240" cy="271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v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9" y="1756"/>
              <a:ext cx="252" cy="310"/>
              <a:chOff x="2929" y="2395"/>
              <a:chExt cx="255" cy="310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9" y="2395"/>
                <a:ext cx="255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4" y="1568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2" y="1787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7" y="2000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6" y="1880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3" y="2234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3" y="1805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3" y="2069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6" y="1532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5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1" y="1382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0" y="1115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5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838652" y="4992971"/>
            <a:ext cx="329604" cy="3215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 Box 9">
            <a:extLst>
              <a:ext uri="{FF2B5EF4-FFF2-40B4-BE49-F238E27FC236}">
                <a16:creationId xmlns:a16="http://schemas.microsoft.com/office/drawing/2014/main" id="{65B395D1-ACAF-AB4A-A53B-728973E1F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8250" y="2583685"/>
            <a:ext cx="32893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350" kern="0" dirty="0">
                <a:solidFill>
                  <a:srgbClr val="000000"/>
                </a:solidFill>
                <a:latin typeface="Comic Sans MS" charset="0"/>
              </a:rPr>
              <a:t>∞</a:t>
            </a:r>
            <a:endParaRPr lang="en-US" sz="1500" kern="0" dirty="0">
              <a:solidFill>
                <a:srgbClr val="000000"/>
              </a:solidFill>
            </a:endParaRPr>
          </a:p>
        </p:txBody>
      </p:sp>
      <p:sp>
        <p:nvSpPr>
          <p:cNvPr id="111" name="Text Box 8">
            <a:extLst>
              <a:ext uri="{FF2B5EF4-FFF2-40B4-BE49-F238E27FC236}">
                <a16:creationId xmlns:a16="http://schemas.microsoft.com/office/drawing/2014/main" id="{C4F3D1DE-8C63-AD4B-B1C0-FE339DA1F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474" y="2552534"/>
            <a:ext cx="44114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2,x</a:t>
            </a:r>
          </a:p>
        </p:txBody>
      </p:sp>
      <p:sp>
        <p:nvSpPr>
          <p:cNvPr id="117" name="Text Box 6">
            <a:extLst>
              <a:ext uri="{FF2B5EF4-FFF2-40B4-BE49-F238E27FC236}">
                <a16:creationId xmlns:a16="http://schemas.microsoft.com/office/drawing/2014/main" id="{C9401439-4F9A-5245-B5D8-98F93D2D3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8117" y="2561215"/>
            <a:ext cx="44114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4,x</a:t>
            </a:r>
          </a:p>
        </p:txBody>
      </p:sp>
      <p:sp>
        <p:nvSpPr>
          <p:cNvPr id="118" name="Text Box 5">
            <a:extLst>
              <a:ext uri="{FF2B5EF4-FFF2-40B4-BE49-F238E27FC236}">
                <a16:creationId xmlns:a16="http://schemas.microsoft.com/office/drawing/2014/main" id="{05199638-1656-3440-8601-484D6E8D2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0757" y="2548962"/>
            <a:ext cx="45236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2,u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52DFC02-823F-0242-A6A7-87C32B9FF392}"/>
              </a:ext>
            </a:extLst>
          </p:cNvPr>
          <p:cNvGrpSpPr/>
          <p:nvPr/>
        </p:nvGrpSpPr>
        <p:grpSpPr>
          <a:xfrm>
            <a:off x="2338168" y="1871042"/>
            <a:ext cx="4110902" cy="1179179"/>
            <a:chOff x="-1091379" y="187714"/>
            <a:chExt cx="5481203" cy="1572238"/>
          </a:xfrm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EFA519F-FE06-0A48-8A17-DA293779C4C4}"/>
                </a:ext>
              </a:extLst>
            </p:cNvPr>
            <p:cNvSpPr/>
            <p:nvPr/>
          </p:nvSpPr>
          <p:spPr>
            <a:xfrm>
              <a:off x="4024279" y="187714"/>
              <a:ext cx="365545" cy="33667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C8090F2C-8033-B647-B950-11726A728ED6}"/>
                </a:ext>
              </a:extLst>
            </p:cNvPr>
            <p:cNvCxnSpPr>
              <a:cxnSpLocks/>
              <a:stCxn id="206" idx="2"/>
              <a:endCxn id="208" idx="6"/>
            </p:cNvCxnSpPr>
            <p:nvPr/>
          </p:nvCxnSpPr>
          <p:spPr>
            <a:xfrm flipH="1">
              <a:off x="-789162" y="356054"/>
              <a:ext cx="4813441" cy="1256132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C5FE25E1-AB82-7F4C-9E98-117B763167D9}"/>
                </a:ext>
              </a:extLst>
            </p:cNvPr>
            <p:cNvSpPr/>
            <p:nvPr/>
          </p:nvSpPr>
          <p:spPr>
            <a:xfrm>
              <a:off x="-1091379" y="1464420"/>
              <a:ext cx="302217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6878" y="2594898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011" y="2767098"/>
            <a:ext cx="48442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uxy</a:t>
            </a:r>
          </a:p>
        </p:txBody>
      </p: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8DC1F592-D3EA-B141-B522-4F04B922D235}"/>
              </a:ext>
            </a:extLst>
          </p:cNvPr>
          <p:cNvCxnSpPr>
            <a:cxnSpLocks/>
          </p:cNvCxnSpPr>
          <p:nvPr/>
        </p:nvCxnSpPr>
        <p:spPr>
          <a:xfrm>
            <a:off x="1513092" y="5372824"/>
            <a:ext cx="440227" cy="486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24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20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>
            <a:extLst>
              <a:ext uri="{FF2B5EF4-FFF2-40B4-BE49-F238E27FC236}">
                <a16:creationId xmlns:a16="http://schemas.microsoft.com/office/drawing/2014/main" id="{AB4A4D5E-EA3A-C342-BD4B-5D42FD84497D}"/>
              </a:ext>
            </a:extLst>
          </p:cNvPr>
          <p:cNvGrpSpPr/>
          <p:nvPr/>
        </p:nvGrpSpPr>
        <p:grpSpPr>
          <a:xfrm>
            <a:off x="3340553" y="3732443"/>
            <a:ext cx="1251858" cy="2090057"/>
            <a:chOff x="391885" y="3599543"/>
            <a:chExt cx="1669144" cy="2786743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9C4666A-0739-D747-9911-F956173AF6C0}"/>
                </a:ext>
              </a:extLst>
            </p:cNvPr>
            <p:cNvSpPr/>
            <p:nvPr/>
          </p:nvSpPr>
          <p:spPr>
            <a:xfrm>
              <a:off x="391885" y="3599543"/>
              <a:ext cx="1480458" cy="278674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3E2FD13B-449B-A542-8297-BC85BC14FEA0}"/>
                </a:ext>
              </a:extLst>
            </p:cNvPr>
            <p:cNvSpPr/>
            <p:nvPr/>
          </p:nvSpPr>
          <p:spPr>
            <a:xfrm>
              <a:off x="1161143" y="3715658"/>
              <a:ext cx="899886" cy="1511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001580FF-6C15-794F-AB65-D39811DB8230}"/>
                </a:ext>
              </a:extLst>
            </p:cNvPr>
            <p:cNvCxnSpPr>
              <a:cxnSpLocks/>
            </p:cNvCxnSpPr>
            <p:nvPr/>
          </p:nvCxnSpPr>
          <p:spPr>
            <a:xfrm>
              <a:off x="1377950" y="3679825"/>
              <a:ext cx="144237" cy="10749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2795"/>
            <a:ext cx="8384722" cy="670967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106" y="2093119"/>
            <a:ext cx="580608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Step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0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1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2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3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4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698" y="2100263"/>
            <a:ext cx="36099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N</a:t>
            </a:r>
            <a:r>
              <a:rPr lang="en-US" sz="1500" kern="0" dirty="0">
                <a:solidFill>
                  <a:srgbClr val="000000"/>
                </a:solidFill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024" y="2077296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805" y="207729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4249" y="208597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480" y="208597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9564" y="2356247"/>
            <a:ext cx="6379369" cy="7144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 sz="135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9293" y="2082313"/>
            <a:ext cx="101983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D(w),p(w)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3150757" y="2320725"/>
            <a:ext cx="4306429" cy="324249"/>
            <a:chOff x="4201009" y="1951300"/>
            <a:chExt cx="5741905" cy="432332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7983" y="1951300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4333" y="1975893"/>
              <a:ext cx="4385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8933" y="1974449"/>
              <a:ext cx="4385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3383" y="1951300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1952745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069" y="2313485"/>
            <a:ext cx="29206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279573" y="258477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286237" y="2811925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289438" y="304254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289176" y="327662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295840" y="3531483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099" y="3427627"/>
            <a:ext cx="96693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0000A8"/>
                </a:solidFill>
                <a:latin typeface="Calibri" panose="020F0502020204030204"/>
              </a:rPr>
              <a:t>8   </a:t>
            </a:r>
            <a:r>
              <a:rPr lang="en-US" sz="1800" i="1" dirty="0">
                <a:solidFill>
                  <a:srgbClr val="0000A8"/>
                </a:solidFill>
                <a:latin typeface="Calibri" panose="020F0502020204030204"/>
              </a:rPr>
              <a:t>Loop </a:t>
            </a:r>
            <a:endParaRPr lang="en-US" sz="1800" dirty="0">
              <a:solidFill>
                <a:srgbClr val="0000A8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9    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10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11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7199" y="3669849"/>
            <a:ext cx="437440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find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not in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'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such that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D(a)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is a minimum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add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to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'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647" y="2376426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2320" y="2538390"/>
            <a:ext cx="38824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3242151" y="1766276"/>
            <a:ext cx="306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4198510" y="1762072"/>
            <a:ext cx="3770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5180912" y="1757869"/>
            <a:ext cx="3016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6180677" y="1762346"/>
            <a:ext cx="306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7128355" y="1775505"/>
            <a:ext cx="2904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483257" y="3945282"/>
            <a:ext cx="2678906" cy="1684735"/>
            <a:chOff x="3162" y="1071"/>
            <a:chExt cx="2250" cy="1415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2" y="1744"/>
              <a:ext cx="245" cy="271"/>
              <a:chOff x="2934" y="2425"/>
              <a:chExt cx="249" cy="271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4" y="2425"/>
                <a:ext cx="249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u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2128"/>
              <a:ext cx="236" cy="271"/>
              <a:chOff x="2938" y="2425"/>
              <a:chExt cx="240" cy="271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y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4" y="2095"/>
              <a:ext cx="252" cy="310"/>
              <a:chOff x="2931" y="2395"/>
              <a:chExt cx="253" cy="310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1" y="2395"/>
                <a:ext cx="253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3" y="1438"/>
              <a:ext cx="272" cy="271"/>
              <a:chOff x="2920" y="2425"/>
              <a:chExt cx="276" cy="271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0" y="2425"/>
                <a:ext cx="276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w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7" y="1438"/>
              <a:ext cx="236" cy="271"/>
              <a:chOff x="2938" y="2425"/>
              <a:chExt cx="240" cy="271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v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9" y="1756"/>
              <a:ext cx="252" cy="310"/>
              <a:chOff x="2929" y="2395"/>
              <a:chExt cx="255" cy="310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9" y="2395"/>
                <a:ext cx="255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4" y="1568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2" y="1787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7" y="2000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6" y="1880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3" y="2234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3" y="1805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3" y="2069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6" y="1532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5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1" y="1382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0" y="1115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5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838652" y="4992971"/>
            <a:ext cx="329604" cy="3215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3150757" y="2548962"/>
            <a:ext cx="4306429" cy="335418"/>
            <a:chOff x="4201009" y="2255616"/>
            <a:chExt cx="5741905" cy="447224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4333" y="2301915"/>
              <a:ext cx="438581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4633" y="2260379"/>
              <a:ext cx="58819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4157" y="2271953"/>
              <a:ext cx="58819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2255616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6878" y="2594898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011" y="2767098"/>
            <a:ext cx="48442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uxy</a:t>
            </a:r>
          </a:p>
        </p:txBody>
      </p:sp>
      <p:sp>
        <p:nvSpPr>
          <p:cNvPr id="119" name="Text Box 3">
            <a:extLst>
              <a:ext uri="{FF2B5EF4-FFF2-40B4-BE49-F238E27FC236}">
                <a16:creationId xmlns:a16="http://schemas.microsoft.com/office/drawing/2014/main" id="{8F59C2A4-0007-4F40-B4AB-15442E39B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1955" y="4519491"/>
            <a:ext cx="4375044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update 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D(b) 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for all 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b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 adjacent to 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 and not in 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'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: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50" b="1" i="1" dirty="0">
                <a:solidFill>
                  <a:srgbClr val="CC0000"/>
                </a:solidFill>
                <a:latin typeface="Calibri" panose="020F0502020204030204"/>
              </a:rPr>
              <a:t>     D(b) = </a:t>
            </a:r>
            <a:r>
              <a:rPr lang="en-US" sz="1650" b="1" dirty="0">
                <a:solidFill>
                  <a:srgbClr val="CC0000"/>
                </a:solidFill>
                <a:latin typeface="Calibri" panose="020F0502020204030204"/>
              </a:rPr>
              <a:t>min</a:t>
            </a:r>
            <a:r>
              <a:rPr lang="en-US" sz="1650" b="1" i="1" dirty="0">
                <a:solidFill>
                  <a:srgbClr val="CC0000"/>
                </a:solidFill>
                <a:latin typeface="Calibri" panose="020F0502020204030204"/>
              </a:rPr>
              <a:t> ( D(b), D(a) + c</a:t>
            </a:r>
            <a:r>
              <a:rPr lang="en-US" sz="1650" b="1" i="1" baseline="-25000" dirty="0">
                <a:solidFill>
                  <a:srgbClr val="CC0000"/>
                </a:solidFill>
                <a:latin typeface="Calibri" panose="020F0502020204030204"/>
              </a:rPr>
              <a:t>a,b </a:t>
            </a:r>
            <a:r>
              <a:rPr lang="en-US" sz="1650" b="1" i="1" dirty="0">
                <a:solidFill>
                  <a:srgbClr val="CC0000"/>
                </a:solidFill>
                <a:latin typeface="Calibri" panose="020F0502020204030204"/>
              </a:rPr>
              <a:t>) 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3150756" y="2767435"/>
            <a:ext cx="4361733" cy="344099"/>
            <a:chOff x="4201009" y="2546912"/>
            <a:chExt cx="5815643" cy="458798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8456" y="2546912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4158" y="2574824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2558487"/>
              <a:ext cx="603157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398422E-1EB1-DC4A-944E-B1DAB402E4DD}"/>
              </a:ext>
            </a:extLst>
          </p:cNvPr>
          <p:cNvGrpSpPr/>
          <p:nvPr/>
        </p:nvGrpSpPr>
        <p:grpSpPr>
          <a:xfrm>
            <a:off x="4873057" y="4908927"/>
            <a:ext cx="3929858" cy="799102"/>
            <a:chOff x="4625273" y="5620004"/>
            <a:chExt cx="5239811" cy="1065470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601628C-73DE-794F-B777-3EE0738C013A}"/>
                </a:ext>
              </a:extLst>
            </p:cNvPr>
            <p:cNvSpPr/>
            <p:nvPr/>
          </p:nvSpPr>
          <p:spPr>
            <a:xfrm>
              <a:off x="4661941" y="5934396"/>
              <a:ext cx="5066675" cy="6912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3" name="Text Box 3">
              <a:extLst>
                <a:ext uri="{FF2B5EF4-FFF2-40B4-BE49-F238E27FC236}">
                  <a16:creationId xmlns:a16="http://schemas.microsoft.com/office/drawing/2014/main" id="{1244B68D-FA8E-C74C-924A-A43B38E7E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745" y="5620004"/>
              <a:ext cx="24630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4" name="Text Box 3">
              <a:extLst>
                <a:ext uri="{FF2B5EF4-FFF2-40B4-BE49-F238E27FC236}">
                  <a16:creationId xmlns:a16="http://schemas.microsoft.com/office/drawing/2014/main" id="{A1525B23-46ED-3A4C-BC35-A13418697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5273" y="5937296"/>
              <a:ext cx="5239811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500" i="1" dirty="0">
                  <a:solidFill>
                    <a:prstClr val="black"/>
                  </a:solidFill>
                  <a:latin typeface="Calibri" panose="020F0502020204030204"/>
                </a:rPr>
                <a:t>D(w) = min ( D(w), D(y) + c</a:t>
              </a:r>
              <a:r>
                <a:rPr lang="en-US" sz="1500" i="1" baseline="-25000" dirty="0">
                  <a:solidFill>
                    <a:prstClr val="black"/>
                  </a:solidFill>
                  <a:latin typeface="Calibri" panose="020F0502020204030204"/>
                </a:rPr>
                <a:t>y,w </a:t>
              </a:r>
              <a:r>
                <a:rPr lang="en-US" sz="1500" i="1" dirty="0">
                  <a:solidFill>
                    <a:prstClr val="black"/>
                  </a:solidFill>
                  <a:latin typeface="Calibri" panose="020F0502020204030204"/>
                </a:rPr>
                <a:t>) = min (4, 2+1) = 3 </a:t>
              </a:r>
            </a:p>
          </p:txBody>
        </p:sp>
        <p:sp>
          <p:nvSpPr>
            <p:cNvPr id="215" name="Text Box 3">
              <a:extLst>
                <a:ext uri="{FF2B5EF4-FFF2-40B4-BE49-F238E27FC236}">
                  <a16:creationId xmlns:a16="http://schemas.microsoft.com/office/drawing/2014/main" id="{BFB54203-76D7-E14F-8811-A49D9AAE59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721" y="6254587"/>
              <a:ext cx="509088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500" i="1" dirty="0">
                  <a:solidFill>
                    <a:prstClr val="black"/>
                  </a:solidFill>
                  <a:latin typeface="Calibri" panose="020F0502020204030204"/>
                </a:rPr>
                <a:t>D(z) = min ( D(z), D(y) + c</a:t>
              </a:r>
              <a:r>
                <a:rPr lang="en-US" sz="1500" i="1" baseline="-25000" dirty="0">
                  <a:solidFill>
                    <a:prstClr val="black"/>
                  </a:solidFill>
                  <a:latin typeface="Calibri" panose="020F0502020204030204"/>
                </a:rPr>
                <a:t>y,z </a:t>
              </a:r>
              <a:r>
                <a:rPr lang="en-US" sz="1500" i="1" dirty="0">
                  <a:solidFill>
                    <a:prstClr val="black"/>
                  </a:solidFill>
                  <a:latin typeface="Calibri" panose="020F0502020204030204"/>
                </a:rPr>
                <a:t>) = min(inf,2+2) = 4  </a:t>
              </a: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9C32DC86-6E33-9543-9C89-8F3F1B0CEF86}"/>
              </a:ext>
            </a:extLst>
          </p:cNvPr>
          <p:cNvGrpSpPr/>
          <p:nvPr/>
        </p:nvGrpSpPr>
        <p:grpSpPr>
          <a:xfrm>
            <a:off x="8493895" y="5113504"/>
            <a:ext cx="530012" cy="601974"/>
            <a:chOff x="11325192" y="5891134"/>
            <a:chExt cx="706683" cy="802632"/>
          </a:xfrm>
        </p:grpSpPr>
        <p:pic>
          <p:nvPicPr>
            <p:cNvPr id="217" name="Picture 216" descr="A picture containing object, drawing, room, lamp&#10;&#10;Description automatically generated">
              <a:extLst>
                <a:ext uri="{FF2B5EF4-FFF2-40B4-BE49-F238E27FC236}">
                  <a16:creationId xmlns:a16="http://schemas.microsoft.com/office/drawing/2014/main" id="{925DA252-1100-254E-886E-E31054C9C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3739" y="5891134"/>
              <a:ext cx="498136" cy="449706"/>
            </a:xfrm>
            <a:prstGeom prst="rect">
              <a:avLst/>
            </a:prstGeom>
          </p:spPr>
        </p:pic>
        <p:pic>
          <p:nvPicPr>
            <p:cNvPr id="218" name="Picture 217" descr="A picture containing object, drawing, room, lamp&#10;&#10;Description automatically generated">
              <a:extLst>
                <a:ext uri="{FF2B5EF4-FFF2-40B4-BE49-F238E27FC236}">
                  <a16:creationId xmlns:a16="http://schemas.microsoft.com/office/drawing/2014/main" id="{01C56154-A60F-024F-BBFB-A6C93EE3F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25192" y="6244060"/>
              <a:ext cx="498136" cy="449706"/>
            </a:xfrm>
            <a:prstGeom prst="rect">
              <a:avLst/>
            </a:prstGeom>
          </p:spPr>
        </p:pic>
      </p:grp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349870A5-9F71-CB43-8128-DFD8B0AA58C1}"/>
              </a:ext>
            </a:extLst>
          </p:cNvPr>
          <p:cNvCxnSpPr>
            <a:cxnSpLocks/>
          </p:cNvCxnSpPr>
          <p:nvPr/>
        </p:nvCxnSpPr>
        <p:spPr>
          <a:xfrm>
            <a:off x="1513092" y="5372824"/>
            <a:ext cx="440227" cy="486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78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2795"/>
            <a:ext cx="8384722" cy="670967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106" y="2093119"/>
            <a:ext cx="580608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Step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0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1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2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3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4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698" y="2100263"/>
            <a:ext cx="36099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N</a:t>
            </a:r>
            <a:r>
              <a:rPr lang="en-US" sz="1500" kern="0" dirty="0">
                <a:solidFill>
                  <a:srgbClr val="000000"/>
                </a:solidFill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024" y="2077296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805" y="207729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4249" y="208597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480" y="208597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9564" y="2356247"/>
            <a:ext cx="6379369" cy="7144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 sz="135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9293" y="2082313"/>
            <a:ext cx="101983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D(w),p(w)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3150757" y="2320725"/>
            <a:ext cx="4306429" cy="324249"/>
            <a:chOff x="4201009" y="1951300"/>
            <a:chExt cx="5741905" cy="432332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7983" y="1951300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4333" y="1975893"/>
              <a:ext cx="4385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8933" y="1974449"/>
              <a:ext cx="4385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3383" y="1951300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1952745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069" y="2313485"/>
            <a:ext cx="29206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279573" y="258477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286237" y="2811925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289438" y="304254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289176" y="327662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295840" y="3531483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099" y="3427627"/>
            <a:ext cx="96693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0000A8"/>
                </a:solidFill>
                <a:latin typeface="Calibri" panose="020F0502020204030204"/>
              </a:rPr>
              <a:t>8   </a:t>
            </a:r>
            <a:r>
              <a:rPr lang="en-US" sz="1800" i="1" dirty="0">
                <a:solidFill>
                  <a:srgbClr val="0000A8"/>
                </a:solidFill>
                <a:latin typeface="Calibri" panose="020F0502020204030204"/>
              </a:rPr>
              <a:t>Loop </a:t>
            </a:r>
            <a:endParaRPr lang="en-US" sz="1800" dirty="0">
              <a:solidFill>
                <a:srgbClr val="0000A8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9    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10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7199" y="3669849"/>
            <a:ext cx="437440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find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not in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'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such that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D(a)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is a minimum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add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to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'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647" y="2376426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2320" y="2538390"/>
            <a:ext cx="38824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3242151" y="1766276"/>
            <a:ext cx="306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4198510" y="1762072"/>
            <a:ext cx="3770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5180912" y="1757869"/>
            <a:ext cx="3016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6180677" y="1762346"/>
            <a:ext cx="306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7128355" y="1775505"/>
            <a:ext cx="2904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483257" y="3945282"/>
            <a:ext cx="2678906" cy="1684735"/>
            <a:chOff x="3162" y="1071"/>
            <a:chExt cx="2250" cy="1415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2" y="1744"/>
              <a:ext cx="245" cy="271"/>
              <a:chOff x="2934" y="2425"/>
              <a:chExt cx="249" cy="271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4" y="2425"/>
                <a:ext cx="249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u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2128"/>
              <a:ext cx="236" cy="271"/>
              <a:chOff x="2938" y="2425"/>
              <a:chExt cx="240" cy="271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y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4" y="2095"/>
              <a:ext cx="252" cy="310"/>
              <a:chOff x="2931" y="2395"/>
              <a:chExt cx="253" cy="310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1" y="2395"/>
                <a:ext cx="253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3" y="1438"/>
              <a:ext cx="272" cy="271"/>
              <a:chOff x="2920" y="2425"/>
              <a:chExt cx="276" cy="271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0" y="2425"/>
                <a:ext cx="276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w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7" y="1438"/>
              <a:ext cx="236" cy="271"/>
              <a:chOff x="2938" y="2425"/>
              <a:chExt cx="240" cy="271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v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9" y="1756"/>
              <a:ext cx="252" cy="310"/>
              <a:chOff x="2929" y="2395"/>
              <a:chExt cx="255" cy="310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9" y="2395"/>
                <a:ext cx="255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4" y="1568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2" y="1787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7" y="2000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6" y="1880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3" y="2234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3" y="1805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3" y="2069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6" y="1532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5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1" y="1382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0" y="1115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5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838652" y="4992971"/>
            <a:ext cx="329604" cy="3215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3150757" y="2548962"/>
            <a:ext cx="4306429" cy="335418"/>
            <a:chOff x="4201009" y="2255616"/>
            <a:chExt cx="5741905" cy="447224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4333" y="2301915"/>
              <a:ext cx="438581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4633" y="2260379"/>
              <a:ext cx="58819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4157" y="2271953"/>
              <a:ext cx="58819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2255616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6878" y="2594898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011" y="2767098"/>
            <a:ext cx="48442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uxy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3150756" y="2767435"/>
            <a:ext cx="4361733" cy="344099"/>
            <a:chOff x="4201009" y="2546912"/>
            <a:chExt cx="5815643" cy="458798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8456" y="2546912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4158" y="2574824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2558487"/>
              <a:ext cx="603157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7430957-A0D6-EA4C-B6BF-820C3230276D}"/>
              </a:ext>
            </a:extLst>
          </p:cNvPr>
          <p:cNvGrpSpPr/>
          <p:nvPr/>
        </p:nvGrpSpPr>
        <p:grpSpPr>
          <a:xfrm>
            <a:off x="2331892" y="1873882"/>
            <a:ext cx="1156583" cy="1405370"/>
            <a:chOff x="3109189" y="1355510"/>
            <a:chExt cx="1542110" cy="1873826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015F7C7-310D-FD46-9C9C-A1683A72BDDD}"/>
                </a:ext>
              </a:extLst>
            </p:cNvPr>
            <p:cNvSpPr/>
            <p:nvPr/>
          </p:nvSpPr>
          <p:spPr>
            <a:xfrm>
              <a:off x="4336203" y="1355510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CB6EBC2E-EA66-0348-8BB3-7224B5E190A1}"/>
                </a:ext>
              </a:extLst>
            </p:cNvPr>
            <p:cNvCxnSpPr>
              <a:cxnSpLocks/>
              <a:stCxn id="207" idx="2"/>
              <a:endCxn id="219" idx="6"/>
            </p:cNvCxnSpPr>
            <p:nvPr/>
          </p:nvCxnSpPr>
          <p:spPr>
            <a:xfrm flipH="1">
              <a:off x="3411406" y="1503276"/>
              <a:ext cx="924797" cy="1578294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79D32FBA-D726-A343-8DEE-BA9A2943F951}"/>
                </a:ext>
              </a:extLst>
            </p:cNvPr>
            <p:cNvSpPr/>
            <p:nvPr/>
          </p:nvSpPr>
          <p:spPr>
            <a:xfrm>
              <a:off x="3109189" y="2933804"/>
              <a:ext cx="302217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70" name="Oval 114">
            <a:extLst>
              <a:ext uri="{FF2B5EF4-FFF2-40B4-BE49-F238E27FC236}">
                <a16:creationId xmlns:a16="http://schemas.microsoft.com/office/drawing/2014/main" id="{297F9B67-0084-F24B-8B98-FA793D568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432" y="2813369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20" name="Text Box 4">
            <a:extLst>
              <a:ext uri="{FF2B5EF4-FFF2-40B4-BE49-F238E27FC236}">
                <a16:creationId xmlns:a16="http://schemas.microsoft.com/office/drawing/2014/main" id="{7648EBF3-81A0-F345-9981-8D8AF954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7066" y="2999823"/>
            <a:ext cx="58060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uxyv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BD1F41D-EB0C-7647-9C8B-BD9891B74EAC}"/>
              </a:ext>
            </a:extLst>
          </p:cNvPr>
          <p:cNvCxnSpPr>
            <a:cxnSpLocks/>
          </p:cNvCxnSpPr>
          <p:nvPr/>
        </p:nvCxnSpPr>
        <p:spPr>
          <a:xfrm>
            <a:off x="1513092" y="5372824"/>
            <a:ext cx="440227" cy="486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52E9057B-6B98-BE42-AE62-4832BA11F8FB}"/>
              </a:ext>
            </a:extLst>
          </p:cNvPr>
          <p:cNvCxnSpPr>
            <a:cxnSpLocks/>
          </p:cNvCxnSpPr>
          <p:nvPr/>
        </p:nvCxnSpPr>
        <p:spPr>
          <a:xfrm flipV="1">
            <a:off x="853309" y="4637280"/>
            <a:ext cx="376757" cy="21148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72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22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BE35B4C-1AED-A841-AF80-60F24BC61CA4}"/>
              </a:ext>
            </a:extLst>
          </p:cNvPr>
          <p:cNvGrpSpPr/>
          <p:nvPr/>
        </p:nvGrpSpPr>
        <p:grpSpPr>
          <a:xfrm>
            <a:off x="3340553" y="3732443"/>
            <a:ext cx="1251858" cy="2090057"/>
            <a:chOff x="391885" y="3599543"/>
            <a:chExt cx="1669144" cy="2786743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91E4B38D-7546-F94C-8A43-DBD52AA7A376}"/>
                </a:ext>
              </a:extLst>
            </p:cNvPr>
            <p:cNvSpPr/>
            <p:nvPr/>
          </p:nvSpPr>
          <p:spPr>
            <a:xfrm>
              <a:off x="391885" y="3599543"/>
              <a:ext cx="1480458" cy="278674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739AB7A4-25A9-1A45-A7AC-64A8E69B1628}"/>
                </a:ext>
              </a:extLst>
            </p:cNvPr>
            <p:cNvSpPr/>
            <p:nvPr/>
          </p:nvSpPr>
          <p:spPr>
            <a:xfrm>
              <a:off x="1161143" y="3715658"/>
              <a:ext cx="899886" cy="1511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C05BCE45-1F78-4A42-83C7-96D7950CC9CB}"/>
                </a:ext>
              </a:extLst>
            </p:cNvPr>
            <p:cNvCxnSpPr>
              <a:cxnSpLocks/>
            </p:cNvCxnSpPr>
            <p:nvPr/>
          </p:nvCxnSpPr>
          <p:spPr>
            <a:xfrm>
              <a:off x="1377950" y="3679825"/>
              <a:ext cx="144237" cy="10749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Text Box 3">
            <a:extLst>
              <a:ext uri="{FF2B5EF4-FFF2-40B4-BE49-F238E27FC236}">
                <a16:creationId xmlns:a16="http://schemas.microsoft.com/office/drawing/2014/main" id="{CD703E57-0A32-2F40-B813-84CEA4FC5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1955" y="4519491"/>
            <a:ext cx="4375044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update 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D(b) 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for all 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b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 adjacent to 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 and not in 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'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: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50" b="1" i="1" dirty="0">
                <a:solidFill>
                  <a:srgbClr val="CC0000"/>
                </a:solidFill>
                <a:latin typeface="Calibri" panose="020F0502020204030204"/>
              </a:rPr>
              <a:t>     D(b) = </a:t>
            </a:r>
            <a:r>
              <a:rPr lang="en-US" sz="1650" b="1" dirty="0">
                <a:solidFill>
                  <a:srgbClr val="CC0000"/>
                </a:solidFill>
                <a:latin typeface="Calibri" panose="020F0502020204030204"/>
              </a:rPr>
              <a:t>min</a:t>
            </a:r>
            <a:r>
              <a:rPr lang="en-US" sz="1650" b="1" i="1" dirty="0">
                <a:solidFill>
                  <a:srgbClr val="CC0000"/>
                </a:solidFill>
                <a:latin typeface="Calibri" panose="020F0502020204030204"/>
              </a:rPr>
              <a:t> ( D(b), D(a) + c</a:t>
            </a:r>
            <a:r>
              <a:rPr lang="en-US" sz="1650" b="1" i="1" baseline="-25000" dirty="0">
                <a:solidFill>
                  <a:srgbClr val="CC0000"/>
                </a:solidFill>
                <a:latin typeface="Calibri" panose="020F0502020204030204"/>
              </a:rPr>
              <a:t>a,b </a:t>
            </a:r>
            <a:r>
              <a:rPr lang="en-US" sz="1650" b="1" i="1" dirty="0">
                <a:solidFill>
                  <a:srgbClr val="CC0000"/>
                </a:solidFill>
                <a:latin typeface="Calibri" panose="020F0502020204030204"/>
              </a:rPr>
              <a:t>) </a:t>
            </a: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F68506E-3C2C-FA41-9AFF-AC306C688A51}"/>
              </a:ext>
            </a:extLst>
          </p:cNvPr>
          <p:cNvGrpSpPr/>
          <p:nvPr/>
        </p:nvGrpSpPr>
        <p:grpSpPr>
          <a:xfrm>
            <a:off x="4873057" y="4908928"/>
            <a:ext cx="3927807" cy="561886"/>
            <a:chOff x="4625273" y="5620004"/>
            <a:chExt cx="5237076" cy="749181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B78CF965-1E51-204E-87C1-40BC5F8B1953}"/>
                </a:ext>
              </a:extLst>
            </p:cNvPr>
            <p:cNvSpPr/>
            <p:nvPr/>
          </p:nvSpPr>
          <p:spPr>
            <a:xfrm>
              <a:off x="4661941" y="5934396"/>
              <a:ext cx="5066675" cy="4347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1" name="Text Box 3">
              <a:extLst>
                <a:ext uri="{FF2B5EF4-FFF2-40B4-BE49-F238E27FC236}">
                  <a16:creationId xmlns:a16="http://schemas.microsoft.com/office/drawing/2014/main" id="{A0BD265B-56BC-C648-9DAB-18969CF60D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745" y="5620004"/>
              <a:ext cx="246308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2" name="Text Box 3">
              <a:extLst>
                <a:ext uri="{FF2B5EF4-FFF2-40B4-BE49-F238E27FC236}">
                  <a16:creationId xmlns:a16="http://schemas.microsoft.com/office/drawing/2014/main" id="{E3E25232-20F1-B64B-98A3-BB2E6B5A60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5273" y="5937296"/>
              <a:ext cx="523707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500" i="1" dirty="0">
                  <a:solidFill>
                    <a:prstClr val="black"/>
                  </a:solidFill>
                  <a:latin typeface="Calibri" panose="020F0502020204030204"/>
                </a:rPr>
                <a:t>D(w) = min ( D(w), D(v) + c</a:t>
              </a:r>
              <a:r>
                <a:rPr lang="en-US" sz="1500" i="1" baseline="-25000" dirty="0">
                  <a:solidFill>
                    <a:prstClr val="black"/>
                  </a:solidFill>
                  <a:latin typeface="Calibri" panose="020F0502020204030204"/>
                </a:rPr>
                <a:t>v,w </a:t>
              </a:r>
              <a:r>
                <a:rPr lang="en-US" sz="1500" i="1" dirty="0">
                  <a:solidFill>
                    <a:prstClr val="black"/>
                  </a:solidFill>
                  <a:latin typeface="Calibri" panose="020F0502020204030204"/>
                </a:rPr>
                <a:t>) = min (3, 2+3) = 3 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2795"/>
            <a:ext cx="8384722" cy="670967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106" y="2093119"/>
            <a:ext cx="580608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Step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0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1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2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3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4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698" y="2100263"/>
            <a:ext cx="36099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N</a:t>
            </a:r>
            <a:r>
              <a:rPr lang="en-US" sz="1500" kern="0" dirty="0">
                <a:solidFill>
                  <a:srgbClr val="000000"/>
                </a:solidFill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024" y="2077296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805" y="207729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4249" y="208597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480" y="208597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9564" y="2356247"/>
            <a:ext cx="6379369" cy="7144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 sz="135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9293" y="2082313"/>
            <a:ext cx="101983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D(w),p(w)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3150757" y="2320725"/>
            <a:ext cx="4306429" cy="324249"/>
            <a:chOff x="4201009" y="1951300"/>
            <a:chExt cx="5741905" cy="432332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7983" y="1951300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4333" y="1975893"/>
              <a:ext cx="4385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8933" y="1974449"/>
              <a:ext cx="4385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3383" y="1951300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1952745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069" y="2313485"/>
            <a:ext cx="29206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279573" y="258477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286237" y="2811925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289438" y="304254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289176" y="327662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295840" y="3531483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099" y="3427627"/>
            <a:ext cx="96693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0000A8"/>
                </a:solidFill>
                <a:latin typeface="Calibri" panose="020F0502020204030204"/>
              </a:rPr>
              <a:t>8   </a:t>
            </a:r>
            <a:r>
              <a:rPr lang="en-US" sz="1800" i="1" dirty="0">
                <a:solidFill>
                  <a:srgbClr val="0000A8"/>
                </a:solidFill>
                <a:latin typeface="Calibri" panose="020F0502020204030204"/>
              </a:rPr>
              <a:t>Loop </a:t>
            </a:r>
            <a:endParaRPr lang="en-US" sz="1800" dirty="0">
              <a:solidFill>
                <a:srgbClr val="0000A8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9    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10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11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7199" y="3669849"/>
            <a:ext cx="437440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find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not in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'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such that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D(a)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is a minimum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add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to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'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647" y="2376426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2320" y="2538390"/>
            <a:ext cx="38824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3242151" y="1766276"/>
            <a:ext cx="306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4198510" y="1762072"/>
            <a:ext cx="3770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5180912" y="1757869"/>
            <a:ext cx="3016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6180677" y="1762346"/>
            <a:ext cx="306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7128355" y="1775505"/>
            <a:ext cx="2904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483257" y="3945282"/>
            <a:ext cx="2678906" cy="1684735"/>
            <a:chOff x="3162" y="1071"/>
            <a:chExt cx="2250" cy="1415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2" y="1744"/>
              <a:ext cx="245" cy="271"/>
              <a:chOff x="2934" y="2425"/>
              <a:chExt cx="249" cy="271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4" y="2425"/>
                <a:ext cx="249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u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2128"/>
              <a:ext cx="236" cy="271"/>
              <a:chOff x="2938" y="2425"/>
              <a:chExt cx="240" cy="271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y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4" y="2095"/>
              <a:ext cx="252" cy="310"/>
              <a:chOff x="2931" y="2395"/>
              <a:chExt cx="253" cy="310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1" y="2395"/>
                <a:ext cx="253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3" y="1438"/>
              <a:ext cx="272" cy="271"/>
              <a:chOff x="2920" y="2425"/>
              <a:chExt cx="276" cy="271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0" y="2425"/>
                <a:ext cx="276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w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7" y="1438"/>
              <a:ext cx="236" cy="271"/>
              <a:chOff x="2938" y="2425"/>
              <a:chExt cx="240" cy="271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v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9" y="1756"/>
              <a:ext cx="252" cy="310"/>
              <a:chOff x="2929" y="2395"/>
              <a:chExt cx="255" cy="310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9" y="2395"/>
                <a:ext cx="255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4" y="1568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2" y="1787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7" y="2000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6" y="1880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3" y="2234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3" y="1805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3" y="2069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6" y="1532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5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1" y="1382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0" y="1115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5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838652" y="4992971"/>
            <a:ext cx="329604" cy="3215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3150757" y="2548962"/>
            <a:ext cx="4306429" cy="335418"/>
            <a:chOff x="4201009" y="2255616"/>
            <a:chExt cx="5741905" cy="447224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4333" y="2301915"/>
              <a:ext cx="438581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4633" y="2260379"/>
              <a:ext cx="58819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4157" y="2271953"/>
              <a:ext cx="58819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2255616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6878" y="2594898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011" y="2767098"/>
            <a:ext cx="48442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uxy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3150756" y="2767435"/>
            <a:ext cx="4361733" cy="344099"/>
            <a:chOff x="4201009" y="2546912"/>
            <a:chExt cx="5815643" cy="458798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8456" y="2546912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4158" y="2574824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2558487"/>
              <a:ext cx="603157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sp>
        <p:nvSpPr>
          <p:cNvPr id="170" name="Oval 114">
            <a:extLst>
              <a:ext uri="{FF2B5EF4-FFF2-40B4-BE49-F238E27FC236}">
                <a16:creationId xmlns:a16="http://schemas.microsoft.com/office/drawing/2014/main" id="{297F9B67-0084-F24B-8B98-FA793D568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432" y="2813369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20" name="Text Box 4">
            <a:extLst>
              <a:ext uri="{FF2B5EF4-FFF2-40B4-BE49-F238E27FC236}">
                <a16:creationId xmlns:a16="http://schemas.microsoft.com/office/drawing/2014/main" id="{7648EBF3-81A0-F345-9981-8D8AF954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7066" y="2999823"/>
            <a:ext cx="58060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uxyv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BD1F41D-EB0C-7647-9C8B-BD9891B74EAC}"/>
              </a:ext>
            </a:extLst>
          </p:cNvPr>
          <p:cNvCxnSpPr>
            <a:cxnSpLocks/>
          </p:cNvCxnSpPr>
          <p:nvPr/>
        </p:nvCxnSpPr>
        <p:spPr>
          <a:xfrm>
            <a:off x="1513092" y="5372824"/>
            <a:ext cx="440227" cy="486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404110F-EE86-7D41-82F9-09316E4C0ED0}"/>
              </a:ext>
            </a:extLst>
          </p:cNvPr>
          <p:cNvGrpSpPr/>
          <p:nvPr/>
        </p:nvGrpSpPr>
        <p:grpSpPr>
          <a:xfrm>
            <a:off x="4119438" y="3006841"/>
            <a:ext cx="3393053" cy="328274"/>
            <a:chOff x="5492583" y="2866120"/>
            <a:chExt cx="4524070" cy="437698"/>
          </a:xfrm>
        </p:grpSpPr>
        <p:sp>
          <p:nvSpPr>
            <p:cNvPr id="218" name="Text Box 9">
              <a:extLst>
                <a:ext uri="{FF2B5EF4-FFF2-40B4-BE49-F238E27FC236}">
                  <a16:creationId xmlns:a16="http://schemas.microsoft.com/office/drawing/2014/main" id="{7E921F87-9D3D-C049-B044-F9AE70648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8457" y="2872932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4,y</a:t>
              </a:r>
            </a:p>
          </p:txBody>
        </p:sp>
        <p:sp>
          <p:nvSpPr>
            <p:cNvPr id="222" name="Text Box 6">
              <a:extLst>
                <a:ext uri="{FF2B5EF4-FFF2-40B4-BE49-F238E27FC236}">
                  <a16:creationId xmlns:a16="http://schemas.microsoft.com/office/drawing/2014/main" id="{003FBBAD-CA0C-E04B-A301-22E94EE62C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2583" y="2866120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3,y</a:t>
              </a:r>
            </a:p>
          </p:txBody>
        </p:sp>
      </p:grp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CB03B215-D4F4-B240-9C4C-7FD543D4FF60}"/>
              </a:ext>
            </a:extLst>
          </p:cNvPr>
          <p:cNvCxnSpPr>
            <a:cxnSpLocks/>
          </p:cNvCxnSpPr>
          <p:nvPr/>
        </p:nvCxnSpPr>
        <p:spPr>
          <a:xfrm flipV="1">
            <a:off x="878247" y="4624811"/>
            <a:ext cx="376757" cy="21148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76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2795"/>
            <a:ext cx="8384722" cy="670967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106" y="2093119"/>
            <a:ext cx="580608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Step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0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1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2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3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4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698" y="2100263"/>
            <a:ext cx="36099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N</a:t>
            </a:r>
            <a:r>
              <a:rPr lang="en-US" sz="1500" kern="0" dirty="0">
                <a:solidFill>
                  <a:srgbClr val="000000"/>
                </a:solidFill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024" y="2077296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805" y="207729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4249" y="208597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480" y="208597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9564" y="2356247"/>
            <a:ext cx="6379369" cy="7144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 sz="135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9293" y="2082313"/>
            <a:ext cx="101983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D(w),p(w)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3150757" y="2320725"/>
            <a:ext cx="4306429" cy="324249"/>
            <a:chOff x="4201009" y="1951300"/>
            <a:chExt cx="5741905" cy="432332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7983" y="1951300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4333" y="1975893"/>
              <a:ext cx="4385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8933" y="1974449"/>
              <a:ext cx="4385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3383" y="1951300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1952745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069" y="2313485"/>
            <a:ext cx="29206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279573" y="258477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286237" y="2811925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289438" y="304254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289176" y="327662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295840" y="3531483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099" y="3427627"/>
            <a:ext cx="96693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0000A8"/>
                </a:solidFill>
                <a:latin typeface="Calibri" panose="020F0502020204030204"/>
              </a:rPr>
              <a:t>8   </a:t>
            </a:r>
            <a:r>
              <a:rPr lang="en-US" sz="1800" i="1" dirty="0">
                <a:solidFill>
                  <a:srgbClr val="0000A8"/>
                </a:solidFill>
                <a:latin typeface="Calibri" panose="020F0502020204030204"/>
              </a:rPr>
              <a:t>Loop </a:t>
            </a:r>
            <a:endParaRPr lang="en-US" sz="1800" dirty="0">
              <a:solidFill>
                <a:srgbClr val="0000A8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9    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10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7199" y="3669849"/>
            <a:ext cx="437440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find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not in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'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such that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D(a)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is a minimum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add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to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'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647" y="2376426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2320" y="2538390"/>
            <a:ext cx="38824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3242151" y="1766276"/>
            <a:ext cx="306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4198510" y="1762072"/>
            <a:ext cx="3770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5180912" y="1757869"/>
            <a:ext cx="3016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6180677" y="1762346"/>
            <a:ext cx="306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7128355" y="1775505"/>
            <a:ext cx="2904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483257" y="3945282"/>
            <a:ext cx="2678906" cy="1684735"/>
            <a:chOff x="3162" y="1071"/>
            <a:chExt cx="2250" cy="1415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2" y="1744"/>
              <a:ext cx="245" cy="271"/>
              <a:chOff x="2934" y="2425"/>
              <a:chExt cx="249" cy="271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4" y="2425"/>
                <a:ext cx="249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u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2128"/>
              <a:ext cx="236" cy="271"/>
              <a:chOff x="2938" y="2425"/>
              <a:chExt cx="240" cy="271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y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4" y="2095"/>
              <a:ext cx="252" cy="310"/>
              <a:chOff x="2931" y="2395"/>
              <a:chExt cx="253" cy="310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1" y="2395"/>
                <a:ext cx="253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3" y="1438"/>
              <a:ext cx="272" cy="271"/>
              <a:chOff x="2920" y="2425"/>
              <a:chExt cx="276" cy="271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0" y="2425"/>
                <a:ext cx="276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w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7" y="1438"/>
              <a:ext cx="236" cy="271"/>
              <a:chOff x="2938" y="2425"/>
              <a:chExt cx="240" cy="271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v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9" y="1756"/>
              <a:ext cx="252" cy="310"/>
              <a:chOff x="2929" y="2395"/>
              <a:chExt cx="255" cy="310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9" y="2395"/>
                <a:ext cx="255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4" y="1568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2" y="1787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7" y="2000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6" y="1880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3" y="2234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3" y="1805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3" y="2069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6" y="1532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5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1" y="1382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0" y="1115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5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838652" y="4992971"/>
            <a:ext cx="329604" cy="3215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3150757" y="2548962"/>
            <a:ext cx="4306429" cy="335418"/>
            <a:chOff x="4201009" y="2255616"/>
            <a:chExt cx="5741905" cy="447224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4333" y="2301915"/>
              <a:ext cx="438581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4633" y="2260379"/>
              <a:ext cx="58819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4157" y="2271953"/>
              <a:ext cx="58819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2255616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6878" y="2594898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011" y="2767098"/>
            <a:ext cx="48442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uxy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3150756" y="2767435"/>
            <a:ext cx="4361733" cy="344099"/>
            <a:chOff x="4201009" y="2546912"/>
            <a:chExt cx="5815643" cy="458798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8456" y="2546912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4158" y="2574824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2558487"/>
              <a:ext cx="603157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sp>
        <p:nvSpPr>
          <p:cNvPr id="170" name="Oval 114">
            <a:extLst>
              <a:ext uri="{FF2B5EF4-FFF2-40B4-BE49-F238E27FC236}">
                <a16:creationId xmlns:a16="http://schemas.microsoft.com/office/drawing/2014/main" id="{297F9B67-0084-F24B-8B98-FA793D568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432" y="2813369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20" name="Text Box 4">
            <a:extLst>
              <a:ext uri="{FF2B5EF4-FFF2-40B4-BE49-F238E27FC236}">
                <a16:creationId xmlns:a16="http://schemas.microsoft.com/office/drawing/2014/main" id="{7648EBF3-81A0-F345-9981-8D8AF954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7066" y="2999823"/>
            <a:ext cx="58060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uxyv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BD1F41D-EB0C-7647-9C8B-BD9891B74EAC}"/>
              </a:ext>
            </a:extLst>
          </p:cNvPr>
          <p:cNvCxnSpPr>
            <a:cxnSpLocks/>
          </p:cNvCxnSpPr>
          <p:nvPr/>
        </p:nvCxnSpPr>
        <p:spPr>
          <a:xfrm>
            <a:off x="1513092" y="5372824"/>
            <a:ext cx="440227" cy="486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404110F-EE86-7D41-82F9-09316E4C0ED0}"/>
              </a:ext>
            </a:extLst>
          </p:cNvPr>
          <p:cNvGrpSpPr/>
          <p:nvPr/>
        </p:nvGrpSpPr>
        <p:grpSpPr>
          <a:xfrm>
            <a:off x="4119438" y="3006841"/>
            <a:ext cx="3393053" cy="328274"/>
            <a:chOff x="5492583" y="2866120"/>
            <a:chExt cx="4524070" cy="437698"/>
          </a:xfrm>
        </p:grpSpPr>
        <p:sp>
          <p:nvSpPr>
            <p:cNvPr id="218" name="Text Box 9">
              <a:extLst>
                <a:ext uri="{FF2B5EF4-FFF2-40B4-BE49-F238E27FC236}">
                  <a16:creationId xmlns:a16="http://schemas.microsoft.com/office/drawing/2014/main" id="{7E921F87-9D3D-C049-B044-F9AE70648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8457" y="2872932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4,y</a:t>
              </a:r>
            </a:p>
          </p:txBody>
        </p:sp>
        <p:sp>
          <p:nvSpPr>
            <p:cNvPr id="222" name="Text Box 6">
              <a:extLst>
                <a:ext uri="{FF2B5EF4-FFF2-40B4-BE49-F238E27FC236}">
                  <a16:creationId xmlns:a16="http://schemas.microsoft.com/office/drawing/2014/main" id="{003FBBAD-CA0C-E04B-A301-22E94EE62C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2583" y="2866120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3,y</a:t>
              </a:r>
            </a:p>
          </p:txBody>
        </p:sp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7AAA88-1A4D-4F42-AED5-1A8D64761CA5}"/>
              </a:ext>
            </a:extLst>
          </p:cNvPr>
          <p:cNvCxnSpPr>
            <a:cxnSpLocks/>
          </p:cNvCxnSpPr>
          <p:nvPr/>
        </p:nvCxnSpPr>
        <p:spPr>
          <a:xfrm flipV="1">
            <a:off x="878247" y="4624811"/>
            <a:ext cx="376757" cy="21148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601EBFD0-D4AD-9247-9D77-B94D622E1FAA}"/>
              </a:ext>
            </a:extLst>
          </p:cNvPr>
          <p:cNvGrpSpPr/>
          <p:nvPr/>
        </p:nvGrpSpPr>
        <p:grpSpPr>
          <a:xfrm>
            <a:off x="2312126" y="1866169"/>
            <a:ext cx="2168118" cy="1644146"/>
            <a:chOff x="1559224" y="-432243"/>
            <a:chExt cx="2890824" cy="2192195"/>
          </a:xfrm>
        </p:grpSpPr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46423EF-63DD-3343-9662-5B2931DA7273}"/>
                </a:ext>
              </a:extLst>
            </p:cNvPr>
            <p:cNvSpPr/>
            <p:nvPr/>
          </p:nvSpPr>
          <p:spPr>
            <a:xfrm>
              <a:off x="4134952" y="-432243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85760C0E-983E-B441-806E-22BCF64E7382}"/>
                </a:ext>
              </a:extLst>
            </p:cNvPr>
            <p:cNvCxnSpPr>
              <a:cxnSpLocks/>
              <a:stCxn id="216" idx="2"/>
              <a:endCxn id="223" idx="6"/>
            </p:cNvCxnSpPr>
            <p:nvPr/>
          </p:nvCxnSpPr>
          <p:spPr>
            <a:xfrm flipH="1">
              <a:off x="1861441" y="-284477"/>
              <a:ext cx="2273511" cy="1896663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D5E27BC-D759-D946-87D8-DD12082603F9}"/>
                </a:ext>
              </a:extLst>
            </p:cNvPr>
            <p:cNvSpPr/>
            <p:nvPr/>
          </p:nvSpPr>
          <p:spPr>
            <a:xfrm>
              <a:off x="1559224" y="1464420"/>
              <a:ext cx="302217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14" name="Oval 114">
            <a:extLst>
              <a:ext uri="{FF2B5EF4-FFF2-40B4-BE49-F238E27FC236}">
                <a16:creationId xmlns:a16="http://schemas.microsoft.com/office/drawing/2014/main" id="{E38717AD-8034-D440-9ED5-72264494C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8927" y="3054992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24" name="Text Box 4">
            <a:extLst>
              <a:ext uri="{FF2B5EF4-FFF2-40B4-BE49-F238E27FC236}">
                <a16:creationId xmlns:a16="http://schemas.microsoft.com/office/drawing/2014/main" id="{9B6F5E29-137E-6D4A-97FE-A1CB75C44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839" y="3241445"/>
            <a:ext cx="7200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uxyvw</a:t>
            </a:r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4983EAC5-E137-B845-8167-8FF621B46BC3}"/>
              </a:ext>
            </a:extLst>
          </p:cNvPr>
          <p:cNvCxnSpPr>
            <a:cxnSpLocks/>
          </p:cNvCxnSpPr>
          <p:nvPr/>
        </p:nvCxnSpPr>
        <p:spPr>
          <a:xfrm flipV="1">
            <a:off x="2159616" y="4611235"/>
            <a:ext cx="0" cy="66265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67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  <p:bldP spid="2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 of Shortest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en-US" b="1" dirty="0"/>
              <a:t>Given a graph </a:t>
            </a:r>
            <a:r>
              <a:rPr lang="en-US" altLang="en-US" b="1" dirty="0">
                <a:latin typeface="Consolas" panose="020B0609020204030204" pitchFamily="49" charset="0"/>
              </a:rPr>
              <a:t>G = (V, E)</a:t>
            </a:r>
            <a:endParaRPr lang="en-US" altLang="en-US" b="1" dirty="0"/>
          </a:p>
          <a:p>
            <a:pPr>
              <a:lnSpc>
                <a:spcPct val="110000"/>
              </a:lnSpc>
            </a:pPr>
            <a:r>
              <a:rPr lang="en-US" altLang="en-US" dirty="0">
                <a:solidFill>
                  <a:srgbClr val="0070C0"/>
                </a:solidFill>
              </a:rPr>
              <a:t>Single-source shortest paths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sym typeface="Symbol" panose="05050102010706020507" pitchFamily="18" charset="2"/>
              </a:rPr>
              <a:t>Find shortest path from a given source vertex </a:t>
            </a:r>
            <a:r>
              <a:rPr lang="en-US" altLang="en-US" dirty="0">
                <a:latin typeface="Consolas" panose="020B0609020204030204" pitchFamily="49" charset="0"/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each vertex </a:t>
            </a:r>
            <a:r>
              <a:rPr lang="en-US" altLang="en-US" dirty="0">
                <a:latin typeface="Consolas" panose="020B0609020204030204" pitchFamily="49" charset="0"/>
                <a:sym typeface="Symbol" panose="05050102010706020507" pitchFamily="18" charset="2"/>
              </a:rPr>
              <a:t>v  V</a:t>
            </a:r>
          </a:p>
          <a:p>
            <a:pPr lvl="2">
              <a:lnSpc>
                <a:spcPct val="110000"/>
              </a:lnSpc>
            </a:pPr>
            <a:endParaRPr lang="en-US" altLang="en-US" b="1" dirty="0">
              <a:sym typeface="Symbol" panose="05050102010706020507" pitchFamily="18" charset="2"/>
            </a:endParaRPr>
          </a:p>
          <a:p>
            <a:pPr>
              <a:lnSpc>
                <a:spcPct val="110000"/>
              </a:lnSpc>
            </a:pPr>
            <a:r>
              <a:rPr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Single-destination shortest paths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sym typeface="Symbol" panose="05050102010706020507" pitchFamily="18" charset="2"/>
              </a:rPr>
              <a:t>Find shortest path to a given destination vertex </a:t>
            </a:r>
            <a:r>
              <a:rPr lang="en-US" altLang="en-US" dirty="0">
                <a:latin typeface="Consolas" panose="020B0609020204030204" pitchFamily="49" charset="0"/>
                <a:sym typeface="Symbol" panose="05050102010706020507" pitchFamily="18" charset="2"/>
              </a:rPr>
              <a:t>t</a:t>
            </a:r>
            <a:r>
              <a:rPr lang="en-US" altLang="en-US" dirty="0">
                <a:sym typeface="Symbol" panose="05050102010706020507" pitchFamily="18" charset="2"/>
              </a:rPr>
              <a:t> from each vertex </a:t>
            </a:r>
            <a:r>
              <a:rPr lang="en-US" altLang="en-US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endParaRPr lang="en-US" altLang="en-US" b="1" dirty="0">
              <a:latin typeface="Consolas" panose="020B0609020204030204" pitchFamily="49" charset="0"/>
              <a:sym typeface="Symbol" panose="05050102010706020507" pitchFamily="18" charset="2"/>
            </a:endParaRPr>
          </a:p>
          <a:p>
            <a:pPr lvl="2"/>
            <a:endParaRPr lang="en-US" dirty="0"/>
          </a:p>
          <a:p>
            <a:pPr>
              <a:lnSpc>
                <a:spcPct val="110000"/>
              </a:lnSpc>
            </a:pPr>
            <a:r>
              <a:rPr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Single-pair shortest path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sym typeface="Symbol" panose="05050102010706020507" pitchFamily="18" charset="2"/>
              </a:rPr>
              <a:t>Find shortest path from </a:t>
            </a:r>
            <a:r>
              <a:rPr lang="en-US" altLang="en-US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dirty="0">
                <a:sym typeface="Symbol" panose="05050102010706020507" pitchFamily="18" charset="2"/>
              </a:rPr>
              <a:t> to </a:t>
            </a:r>
            <a:r>
              <a:rPr lang="en-US" altLang="en-US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dirty="0">
                <a:sym typeface="Symbol" panose="05050102010706020507" pitchFamily="18" charset="2"/>
              </a:rPr>
              <a:t> for given vertices </a:t>
            </a:r>
            <a:r>
              <a:rPr lang="en-US" altLang="en-US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dirty="0">
                <a:sym typeface="Symbol" panose="05050102010706020507" pitchFamily="18" charset="2"/>
              </a:rPr>
              <a:t> and </a:t>
            </a:r>
            <a:r>
              <a:rPr lang="en-US" altLang="en-US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</a:p>
          <a:p>
            <a:pPr lvl="2"/>
            <a:endParaRPr lang="en-US" dirty="0"/>
          </a:p>
          <a:p>
            <a:pPr>
              <a:lnSpc>
                <a:spcPct val="110000"/>
              </a:lnSpc>
            </a:pPr>
            <a:r>
              <a:rPr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All-pairs shortest-paths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sym typeface="Symbol" panose="05050102010706020507" pitchFamily="18" charset="2"/>
              </a:rPr>
              <a:t>Find shortest path from </a:t>
            </a:r>
            <a:r>
              <a:rPr lang="en-US" altLang="en-US" dirty="0">
                <a:latin typeface="Consolas" panose="020B0609020204030204" pitchFamily="49" charset="0"/>
                <a:sym typeface="Symbol" panose="05050102010706020507" pitchFamily="18" charset="2"/>
              </a:rPr>
              <a:t>u</a:t>
            </a:r>
            <a:r>
              <a:rPr lang="en-US" altLang="en-US" dirty="0">
                <a:sym typeface="Symbol" panose="05050102010706020507" pitchFamily="18" charset="2"/>
              </a:rPr>
              <a:t> to </a:t>
            </a:r>
            <a:r>
              <a:rPr lang="en-US" altLang="en-US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  <a:r>
              <a:rPr lang="en-US" altLang="en-US" dirty="0">
                <a:sym typeface="Symbol" panose="05050102010706020507" pitchFamily="18" charset="2"/>
              </a:rPr>
              <a:t> for every pair of vertices </a:t>
            </a:r>
            <a:r>
              <a:rPr lang="en-US" altLang="en-US" dirty="0">
                <a:latin typeface="Consolas" panose="020B0609020204030204" pitchFamily="49" charset="0"/>
                <a:sym typeface="Symbol" panose="05050102010706020507" pitchFamily="18" charset="2"/>
              </a:rPr>
              <a:t>u </a:t>
            </a:r>
            <a:r>
              <a:rPr lang="en-US" altLang="en-US" dirty="0">
                <a:sym typeface="Symbol" panose="05050102010706020507" pitchFamily="18" charset="2"/>
              </a:rPr>
              <a:t>and </a:t>
            </a:r>
            <a:r>
              <a:rPr lang="en-US" altLang="en-US" dirty="0">
                <a:latin typeface="Consolas" panose="020B0609020204030204" pitchFamily="49" charset="0"/>
                <a:sym typeface="Symbol" panose="05050102010706020507" pitchFamily="18" charset="2"/>
              </a:rPr>
              <a:t>v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09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D55AC0E-D2D6-F941-9AA6-9306F9726C0A}"/>
              </a:ext>
            </a:extLst>
          </p:cNvPr>
          <p:cNvGrpSpPr/>
          <p:nvPr/>
        </p:nvGrpSpPr>
        <p:grpSpPr>
          <a:xfrm>
            <a:off x="3340553" y="3732443"/>
            <a:ext cx="1251858" cy="2090057"/>
            <a:chOff x="391885" y="3599543"/>
            <a:chExt cx="1669144" cy="2786743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5F79124-CB88-0245-A13C-A9F8EF8B54A5}"/>
                </a:ext>
              </a:extLst>
            </p:cNvPr>
            <p:cNvSpPr/>
            <p:nvPr/>
          </p:nvSpPr>
          <p:spPr>
            <a:xfrm>
              <a:off x="391885" y="3599543"/>
              <a:ext cx="1480458" cy="278674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C662265B-7333-144C-975B-222F0D3A4281}"/>
                </a:ext>
              </a:extLst>
            </p:cNvPr>
            <p:cNvSpPr/>
            <p:nvPr/>
          </p:nvSpPr>
          <p:spPr>
            <a:xfrm>
              <a:off x="1161143" y="3715658"/>
              <a:ext cx="899886" cy="1511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A9ED63E9-B922-974A-A009-C20182AD3D17}"/>
                </a:ext>
              </a:extLst>
            </p:cNvPr>
            <p:cNvCxnSpPr>
              <a:cxnSpLocks/>
            </p:cNvCxnSpPr>
            <p:nvPr/>
          </p:nvCxnSpPr>
          <p:spPr>
            <a:xfrm>
              <a:off x="1377950" y="3679825"/>
              <a:ext cx="144237" cy="107497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Text Box 3">
            <a:extLst>
              <a:ext uri="{FF2B5EF4-FFF2-40B4-BE49-F238E27FC236}">
                <a16:creationId xmlns:a16="http://schemas.microsoft.com/office/drawing/2014/main" id="{6F3DAD70-4F0A-6440-969F-3CCEA1CAD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1955" y="4519491"/>
            <a:ext cx="4375044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update 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D(b) 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for all 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b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 adjacent to 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 and not in 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'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: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50" b="1" i="1" dirty="0">
                <a:solidFill>
                  <a:srgbClr val="CC0000"/>
                </a:solidFill>
                <a:latin typeface="Calibri" panose="020F0502020204030204"/>
              </a:rPr>
              <a:t>     D(b) = </a:t>
            </a:r>
            <a:r>
              <a:rPr lang="en-US" sz="1650" b="1" dirty="0">
                <a:solidFill>
                  <a:srgbClr val="CC0000"/>
                </a:solidFill>
                <a:latin typeface="Calibri" panose="020F0502020204030204"/>
              </a:rPr>
              <a:t>min</a:t>
            </a:r>
            <a:r>
              <a:rPr lang="en-US" sz="1650" b="1" i="1" dirty="0">
                <a:solidFill>
                  <a:srgbClr val="CC0000"/>
                </a:solidFill>
                <a:latin typeface="Calibri" panose="020F0502020204030204"/>
              </a:rPr>
              <a:t> ( D(b), D(a) + c</a:t>
            </a:r>
            <a:r>
              <a:rPr lang="en-US" sz="1650" b="1" i="1" baseline="-25000" dirty="0">
                <a:solidFill>
                  <a:srgbClr val="CC0000"/>
                </a:solidFill>
                <a:latin typeface="Calibri" panose="020F0502020204030204"/>
              </a:rPr>
              <a:t>a,b </a:t>
            </a:r>
            <a:r>
              <a:rPr lang="en-US" sz="1650" b="1" i="1" dirty="0">
                <a:solidFill>
                  <a:srgbClr val="CC0000"/>
                </a:solidFill>
                <a:latin typeface="Calibri" panose="020F0502020204030204"/>
              </a:rPr>
              <a:t>) </a:t>
            </a: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BAB668A7-AFC7-C746-8D74-2C3BEE2C0C90}"/>
              </a:ext>
            </a:extLst>
          </p:cNvPr>
          <p:cNvGrpSpPr/>
          <p:nvPr/>
        </p:nvGrpSpPr>
        <p:grpSpPr>
          <a:xfrm>
            <a:off x="4873057" y="4908928"/>
            <a:ext cx="3849644" cy="561886"/>
            <a:chOff x="4625273" y="5620004"/>
            <a:chExt cx="5132859" cy="749181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75C3332E-25DC-5548-B18A-0DFEE9ABA6BC}"/>
                </a:ext>
              </a:extLst>
            </p:cNvPr>
            <p:cNvSpPr/>
            <p:nvPr/>
          </p:nvSpPr>
          <p:spPr>
            <a:xfrm>
              <a:off x="4661941" y="5934396"/>
              <a:ext cx="5066675" cy="4347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0" name="Text Box 3">
              <a:extLst>
                <a:ext uri="{FF2B5EF4-FFF2-40B4-BE49-F238E27FC236}">
                  <a16:creationId xmlns:a16="http://schemas.microsoft.com/office/drawing/2014/main" id="{66CA504C-894E-9D46-958C-24EC91FC69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745" y="5620004"/>
              <a:ext cx="246308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1" name="Text Box 3">
              <a:extLst>
                <a:ext uri="{FF2B5EF4-FFF2-40B4-BE49-F238E27FC236}">
                  <a16:creationId xmlns:a16="http://schemas.microsoft.com/office/drawing/2014/main" id="{818E7B6F-01C5-BD4D-81E3-08541D8843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5273" y="5937296"/>
              <a:ext cx="5132859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500" i="1" dirty="0">
                  <a:solidFill>
                    <a:prstClr val="black"/>
                  </a:solidFill>
                  <a:latin typeface="Calibri" panose="020F0502020204030204"/>
                </a:rPr>
                <a:t>D(z) = min ( D(z), D(w) + c</a:t>
              </a:r>
              <a:r>
                <a:rPr lang="en-US" sz="1500" i="1" baseline="-25000" dirty="0">
                  <a:solidFill>
                    <a:prstClr val="black"/>
                  </a:solidFill>
                  <a:latin typeface="Calibri" panose="020F0502020204030204"/>
                </a:rPr>
                <a:t>w,z </a:t>
              </a:r>
              <a:r>
                <a:rPr lang="en-US" sz="1500" i="1" dirty="0">
                  <a:solidFill>
                    <a:prstClr val="black"/>
                  </a:solidFill>
                  <a:latin typeface="Calibri" panose="020F0502020204030204"/>
                </a:rPr>
                <a:t>) = min (4, 3+5) = 4 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2795"/>
            <a:ext cx="8384722" cy="670967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106" y="2093119"/>
            <a:ext cx="580608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Step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0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1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2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3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4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698" y="2100263"/>
            <a:ext cx="36099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N</a:t>
            </a:r>
            <a:r>
              <a:rPr lang="en-US" sz="1500" kern="0" dirty="0">
                <a:solidFill>
                  <a:srgbClr val="000000"/>
                </a:solidFill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024" y="2077296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805" y="207729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4249" y="208597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480" y="208597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9564" y="2356247"/>
            <a:ext cx="6379369" cy="7144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 sz="135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9293" y="2082313"/>
            <a:ext cx="101983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D(w),p(w)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3150757" y="2320725"/>
            <a:ext cx="4306429" cy="324249"/>
            <a:chOff x="4201009" y="1951300"/>
            <a:chExt cx="5741905" cy="432332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7983" y="1951300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4333" y="1975893"/>
              <a:ext cx="4385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8933" y="1974449"/>
              <a:ext cx="4385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3383" y="1951300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1952745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069" y="2313485"/>
            <a:ext cx="29206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279573" y="258477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286237" y="2811925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289438" y="304254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289176" y="327662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295840" y="3531483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099" y="3427627"/>
            <a:ext cx="96693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0000A8"/>
                </a:solidFill>
                <a:latin typeface="Calibri" panose="020F0502020204030204"/>
              </a:rPr>
              <a:t>8   </a:t>
            </a:r>
            <a:r>
              <a:rPr lang="en-US" sz="1800" i="1" dirty="0">
                <a:solidFill>
                  <a:srgbClr val="0000A8"/>
                </a:solidFill>
                <a:latin typeface="Calibri" panose="020F0502020204030204"/>
              </a:rPr>
              <a:t>Loop </a:t>
            </a:r>
            <a:endParaRPr lang="en-US" sz="1800" dirty="0">
              <a:solidFill>
                <a:srgbClr val="0000A8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9    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10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11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7199" y="3669849"/>
            <a:ext cx="437440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find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not in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'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such that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D(a)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is a minimum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add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to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'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647" y="2376426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2320" y="2538390"/>
            <a:ext cx="38824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3242151" y="1766276"/>
            <a:ext cx="306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4198510" y="1762072"/>
            <a:ext cx="3770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5180912" y="1757869"/>
            <a:ext cx="3016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6180677" y="1762346"/>
            <a:ext cx="306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7128355" y="1775505"/>
            <a:ext cx="2904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483257" y="3945282"/>
            <a:ext cx="2678906" cy="1684735"/>
            <a:chOff x="3162" y="1071"/>
            <a:chExt cx="2250" cy="1415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2" y="1744"/>
              <a:ext cx="245" cy="271"/>
              <a:chOff x="2934" y="2425"/>
              <a:chExt cx="249" cy="271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4" y="2425"/>
                <a:ext cx="249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u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2128"/>
              <a:ext cx="236" cy="271"/>
              <a:chOff x="2938" y="2425"/>
              <a:chExt cx="240" cy="271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y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4" y="2095"/>
              <a:ext cx="252" cy="310"/>
              <a:chOff x="2931" y="2395"/>
              <a:chExt cx="253" cy="310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1" y="2395"/>
                <a:ext cx="253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3" y="1438"/>
              <a:ext cx="272" cy="271"/>
              <a:chOff x="2920" y="2425"/>
              <a:chExt cx="276" cy="271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0" y="2425"/>
                <a:ext cx="276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w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7" y="1438"/>
              <a:ext cx="236" cy="271"/>
              <a:chOff x="2938" y="2425"/>
              <a:chExt cx="240" cy="271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v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9" y="1756"/>
              <a:ext cx="252" cy="310"/>
              <a:chOff x="2929" y="2395"/>
              <a:chExt cx="255" cy="310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9" y="2395"/>
                <a:ext cx="255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4" y="1568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2" y="1787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7" y="2000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6" y="1880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3" y="2234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3" y="1805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3" y="2069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6" y="1532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5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1" y="1382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0" y="1115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5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838652" y="4992971"/>
            <a:ext cx="329604" cy="3215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3150757" y="2548962"/>
            <a:ext cx="4306429" cy="335418"/>
            <a:chOff x="4201009" y="2255616"/>
            <a:chExt cx="5741905" cy="447224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4333" y="2301915"/>
              <a:ext cx="438581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4633" y="2260379"/>
              <a:ext cx="58819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4157" y="2271953"/>
              <a:ext cx="58819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2255616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6878" y="2594898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011" y="2767098"/>
            <a:ext cx="48442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uxy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3150756" y="2767435"/>
            <a:ext cx="4361733" cy="344099"/>
            <a:chOff x="4201009" y="2546912"/>
            <a:chExt cx="5815643" cy="458798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8456" y="2546912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4158" y="2574824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2558487"/>
              <a:ext cx="603157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sp>
        <p:nvSpPr>
          <p:cNvPr id="170" name="Oval 114">
            <a:extLst>
              <a:ext uri="{FF2B5EF4-FFF2-40B4-BE49-F238E27FC236}">
                <a16:creationId xmlns:a16="http://schemas.microsoft.com/office/drawing/2014/main" id="{297F9B67-0084-F24B-8B98-FA793D568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432" y="2813369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20" name="Text Box 4">
            <a:extLst>
              <a:ext uri="{FF2B5EF4-FFF2-40B4-BE49-F238E27FC236}">
                <a16:creationId xmlns:a16="http://schemas.microsoft.com/office/drawing/2014/main" id="{7648EBF3-81A0-F345-9981-8D8AF954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7066" y="2999823"/>
            <a:ext cx="58060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uxyv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BD1F41D-EB0C-7647-9C8B-BD9891B74EAC}"/>
              </a:ext>
            </a:extLst>
          </p:cNvPr>
          <p:cNvCxnSpPr>
            <a:cxnSpLocks/>
          </p:cNvCxnSpPr>
          <p:nvPr/>
        </p:nvCxnSpPr>
        <p:spPr>
          <a:xfrm>
            <a:off x="1513092" y="5372824"/>
            <a:ext cx="440227" cy="486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404110F-EE86-7D41-82F9-09316E4C0ED0}"/>
              </a:ext>
            </a:extLst>
          </p:cNvPr>
          <p:cNvGrpSpPr/>
          <p:nvPr/>
        </p:nvGrpSpPr>
        <p:grpSpPr>
          <a:xfrm>
            <a:off x="4119438" y="3006841"/>
            <a:ext cx="3393053" cy="328274"/>
            <a:chOff x="5492583" y="2866120"/>
            <a:chExt cx="4524070" cy="437698"/>
          </a:xfrm>
        </p:grpSpPr>
        <p:sp>
          <p:nvSpPr>
            <p:cNvPr id="218" name="Text Box 9">
              <a:extLst>
                <a:ext uri="{FF2B5EF4-FFF2-40B4-BE49-F238E27FC236}">
                  <a16:creationId xmlns:a16="http://schemas.microsoft.com/office/drawing/2014/main" id="{7E921F87-9D3D-C049-B044-F9AE70648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8457" y="2872932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4,y</a:t>
              </a:r>
            </a:p>
          </p:txBody>
        </p:sp>
        <p:sp>
          <p:nvSpPr>
            <p:cNvPr id="222" name="Text Box 6">
              <a:extLst>
                <a:ext uri="{FF2B5EF4-FFF2-40B4-BE49-F238E27FC236}">
                  <a16:creationId xmlns:a16="http://schemas.microsoft.com/office/drawing/2014/main" id="{003FBBAD-CA0C-E04B-A301-22E94EE62C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2583" y="2866120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3,y</a:t>
              </a:r>
            </a:p>
          </p:txBody>
        </p:sp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7AAA88-1A4D-4F42-AED5-1A8D64761CA5}"/>
              </a:ext>
            </a:extLst>
          </p:cNvPr>
          <p:cNvCxnSpPr>
            <a:cxnSpLocks/>
          </p:cNvCxnSpPr>
          <p:nvPr/>
        </p:nvCxnSpPr>
        <p:spPr>
          <a:xfrm flipV="1">
            <a:off x="878247" y="4624811"/>
            <a:ext cx="376757" cy="21148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114">
            <a:extLst>
              <a:ext uri="{FF2B5EF4-FFF2-40B4-BE49-F238E27FC236}">
                <a16:creationId xmlns:a16="http://schemas.microsoft.com/office/drawing/2014/main" id="{E38717AD-8034-D440-9ED5-72264494C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8927" y="3054992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24" name="Text Box 4">
            <a:extLst>
              <a:ext uri="{FF2B5EF4-FFF2-40B4-BE49-F238E27FC236}">
                <a16:creationId xmlns:a16="http://schemas.microsoft.com/office/drawing/2014/main" id="{9B6F5E29-137E-6D4A-97FE-A1CB75C44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839" y="3241445"/>
            <a:ext cx="7200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uxyvw</a:t>
            </a:r>
          </a:p>
        </p:txBody>
      </p:sp>
      <p:sp>
        <p:nvSpPr>
          <p:cNvPr id="215" name="Text Box 9">
            <a:extLst>
              <a:ext uri="{FF2B5EF4-FFF2-40B4-BE49-F238E27FC236}">
                <a16:creationId xmlns:a16="http://schemas.microsoft.com/office/drawing/2014/main" id="{62E3D023-F895-6745-B73B-5301E3C44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6312" y="3255458"/>
            <a:ext cx="44114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4,y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41F1CF94-F7B7-9947-B9CB-42D5664FC48B}"/>
              </a:ext>
            </a:extLst>
          </p:cNvPr>
          <p:cNvCxnSpPr>
            <a:cxnSpLocks/>
          </p:cNvCxnSpPr>
          <p:nvPr/>
        </p:nvCxnSpPr>
        <p:spPr>
          <a:xfrm flipV="1">
            <a:off x="2159616" y="4611235"/>
            <a:ext cx="0" cy="66265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74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2795"/>
            <a:ext cx="8384722" cy="670967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106" y="2093119"/>
            <a:ext cx="580608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Step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0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1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2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3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4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698" y="2100263"/>
            <a:ext cx="36099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N</a:t>
            </a:r>
            <a:r>
              <a:rPr lang="en-US" sz="1500" kern="0" dirty="0">
                <a:solidFill>
                  <a:srgbClr val="000000"/>
                </a:solidFill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024" y="2077296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805" y="207729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4249" y="208597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480" y="208597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9564" y="2356247"/>
            <a:ext cx="6379369" cy="7144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 sz="135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9293" y="2082313"/>
            <a:ext cx="101983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D(w),p(w)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3150757" y="2320725"/>
            <a:ext cx="4306429" cy="324249"/>
            <a:chOff x="4201009" y="1951300"/>
            <a:chExt cx="5741905" cy="432332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7983" y="1951300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4333" y="1975893"/>
              <a:ext cx="4385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8933" y="1974449"/>
              <a:ext cx="4385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3383" y="1951300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1952745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069" y="2313485"/>
            <a:ext cx="29206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279573" y="258477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286237" y="2811925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289438" y="304254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289176" y="327662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295840" y="3531483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099" y="3427627"/>
            <a:ext cx="96693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0000A8"/>
                </a:solidFill>
                <a:latin typeface="Calibri" panose="020F0502020204030204"/>
              </a:rPr>
              <a:t>8   </a:t>
            </a:r>
            <a:r>
              <a:rPr lang="en-US" sz="1800" i="1" dirty="0">
                <a:solidFill>
                  <a:srgbClr val="0000A8"/>
                </a:solidFill>
                <a:latin typeface="Calibri" panose="020F0502020204030204"/>
              </a:rPr>
              <a:t>Loop </a:t>
            </a:r>
            <a:endParaRPr lang="en-US" sz="1800" dirty="0">
              <a:solidFill>
                <a:srgbClr val="0000A8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9    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10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7199" y="3669849"/>
            <a:ext cx="437440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find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not in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'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such that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D(a)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is a minimum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add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to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'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647" y="2376426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2320" y="2538390"/>
            <a:ext cx="38824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3242151" y="1766276"/>
            <a:ext cx="306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4198510" y="1762072"/>
            <a:ext cx="3770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5180912" y="1757869"/>
            <a:ext cx="3016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6180677" y="1762346"/>
            <a:ext cx="306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7128355" y="1775505"/>
            <a:ext cx="2904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483257" y="3945282"/>
            <a:ext cx="2678906" cy="1684735"/>
            <a:chOff x="3162" y="1071"/>
            <a:chExt cx="2250" cy="1415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2" y="1744"/>
              <a:ext cx="245" cy="271"/>
              <a:chOff x="2934" y="2425"/>
              <a:chExt cx="249" cy="271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4" y="2425"/>
                <a:ext cx="249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u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2128"/>
              <a:ext cx="236" cy="271"/>
              <a:chOff x="2938" y="2425"/>
              <a:chExt cx="240" cy="271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y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4" y="2095"/>
              <a:ext cx="252" cy="310"/>
              <a:chOff x="2931" y="2395"/>
              <a:chExt cx="253" cy="310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1" y="2395"/>
                <a:ext cx="253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3" y="1438"/>
              <a:ext cx="272" cy="271"/>
              <a:chOff x="2920" y="2425"/>
              <a:chExt cx="276" cy="271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0" y="2425"/>
                <a:ext cx="276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w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7" y="1438"/>
              <a:ext cx="236" cy="271"/>
              <a:chOff x="2938" y="2425"/>
              <a:chExt cx="240" cy="271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v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9" y="1756"/>
              <a:ext cx="252" cy="310"/>
              <a:chOff x="2929" y="2395"/>
              <a:chExt cx="255" cy="310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9" y="2395"/>
                <a:ext cx="255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4" y="1568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2" y="1787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7" y="2000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6" y="1880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3" y="2234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3" y="1805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3" y="2069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6" y="1532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5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1" y="1382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0" y="1115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5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838652" y="4992971"/>
            <a:ext cx="329604" cy="3215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3150757" y="2548962"/>
            <a:ext cx="4306429" cy="335418"/>
            <a:chOff x="4201009" y="2255616"/>
            <a:chExt cx="5741905" cy="447224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4333" y="2301915"/>
              <a:ext cx="438581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4633" y="2260379"/>
              <a:ext cx="58819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4157" y="2271953"/>
              <a:ext cx="58819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2255616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6878" y="2594898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011" y="2767098"/>
            <a:ext cx="48442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uxy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3150756" y="2767435"/>
            <a:ext cx="4361733" cy="344099"/>
            <a:chOff x="4201009" y="2546912"/>
            <a:chExt cx="5815643" cy="458798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8456" y="2546912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4158" y="2574824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2558487"/>
              <a:ext cx="603157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sp>
        <p:nvSpPr>
          <p:cNvPr id="170" name="Oval 114">
            <a:extLst>
              <a:ext uri="{FF2B5EF4-FFF2-40B4-BE49-F238E27FC236}">
                <a16:creationId xmlns:a16="http://schemas.microsoft.com/office/drawing/2014/main" id="{297F9B67-0084-F24B-8B98-FA793D568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432" y="2813369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20" name="Text Box 4">
            <a:extLst>
              <a:ext uri="{FF2B5EF4-FFF2-40B4-BE49-F238E27FC236}">
                <a16:creationId xmlns:a16="http://schemas.microsoft.com/office/drawing/2014/main" id="{7648EBF3-81A0-F345-9981-8D8AF954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7066" y="2999823"/>
            <a:ext cx="58060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uxyv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BD1F41D-EB0C-7647-9C8B-BD9891B74EAC}"/>
              </a:ext>
            </a:extLst>
          </p:cNvPr>
          <p:cNvCxnSpPr>
            <a:cxnSpLocks/>
          </p:cNvCxnSpPr>
          <p:nvPr/>
        </p:nvCxnSpPr>
        <p:spPr>
          <a:xfrm>
            <a:off x="1513092" y="5372824"/>
            <a:ext cx="440227" cy="486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404110F-EE86-7D41-82F9-09316E4C0ED0}"/>
              </a:ext>
            </a:extLst>
          </p:cNvPr>
          <p:cNvGrpSpPr/>
          <p:nvPr/>
        </p:nvGrpSpPr>
        <p:grpSpPr>
          <a:xfrm>
            <a:off x="4119438" y="3006841"/>
            <a:ext cx="3393053" cy="328274"/>
            <a:chOff x="5492583" y="2866120"/>
            <a:chExt cx="4524070" cy="437698"/>
          </a:xfrm>
        </p:grpSpPr>
        <p:sp>
          <p:nvSpPr>
            <p:cNvPr id="218" name="Text Box 9">
              <a:extLst>
                <a:ext uri="{FF2B5EF4-FFF2-40B4-BE49-F238E27FC236}">
                  <a16:creationId xmlns:a16="http://schemas.microsoft.com/office/drawing/2014/main" id="{7E921F87-9D3D-C049-B044-F9AE70648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8457" y="2872932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4,y</a:t>
              </a:r>
            </a:p>
          </p:txBody>
        </p:sp>
        <p:sp>
          <p:nvSpPr>
            <p:cNvPr id="222" name="Text Box 6">
              <a:extLst>
                <a:ext uri="{FF2B5EF4-FFF2-40B4-BE49-F238E27FC236}">
                  <a16:creationId xmlns:a16="http://schemas.microsoft.com/office/drawing/2014/main" id="{003FBBAD-CA0C-E04B-A301-22E94EE62C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2583" y="2866120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3,y</a:t>
              </a:r>
            </a:p>
          </p:txBody>
        </p:sp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7AAA88-1A4D-4F42-AED5-1A8D64761CA5}"/>
              </a:ext>
            </a:extLst>
          </p:cNvPr>
          <p:cNvCxnSpPr>
            <a:cxnSpLocks/>
          </p:cNvCxnSpPr>
          <p:nvPr/>
        </p:nvCxnSpPr>
        <p:spPr>
          <a:xfrm flipV="1">
            <a:off x="878247" y="4624811"/>
            <a:ext cx="376757" cy="21148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114">
            <a:extLst>
              <a:ext uri="{FF2B5EF4-FFF2-40B4-BE49-F238E27FC236}">
                <a16:creationId xmlns:a16="http://schemas.microsoft.com/office/drawing/2014/main" id="{E38717AD-8034-D440-9ED5-72264494C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8927" y="3054992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24" name="Text Box 4">
            <a:extLst>
              <a:ext uri="{FF2B5EF4-FFF2-40B4-BE49-F238E27FC236}">
                <a16:creationId xmlns:a16="http://schemas.microsoft.com/office/drawing/2014/main" id="{9B6F5E29-137E-6D4A-97FE-A1CB75C44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839" y="3241445"/>
            <a:ext cx="7200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uxyvw</a:t>
            </a:r>
          </a:p>
        </p:txBody>
      </p:sp>
      <p:sp>
        <p:nvSpPr>
          <p:cNvPr id="215" name="Text Box 9">
            <a:extLst>
              <a:ext uri="{FF2B5EF4-FFF2-40B4-BE49-F238E27FC236}">
                <a16:creationId xmlns:a16="http://schemas.microsoft.com/office/drawing/2014/main" id="{62E3D023-F895-6745-B73B-5301E3C44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6312" y="3255458"/>
            <a:ext cx="44114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4,y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A203BF5-54E3-A247-B525-DAD7C3FFFA30}"/>
              </a:ext>
            </a:extLst>
          </p:cNvPr>
          <p:cNvGrpSpPr/>
          <p:nvPr/>
        </p:nvGrpSpPr>
        <p:grpSpPr>
          <a:xfrm>
            <a:off x="2313573" y="1884423"/>
            <a:ext cx="5052739" cy="1870408"/>
            <a:chOff x="-2329870" y="-444558"/>
            <a:chExt cx="6736985" cy="2493877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EC7C9367-2990-6D43-A15C-2F5B4E8649C4}"/>
                </a:ext>
              </a:extLst>
            </p:cNvPr>
            <p:cNvSpPr/>
            <p:nvPr/>
          </p:nvSpPr>
          <p:spPr>
            <a:xfrm>
              <a:off x="4092019" y="-444558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F11A43D7-7771-3E49-94AA-7FB8202B3A43}"/>
                </a:ext>
              </a:extLst>
            </p:cNvPr>
            <p:cNvCxnSpPr>
              <a:cxnSpLocks/>
              <a:stCxn id="223" idx="2"/>
              <a:endCxn id="226" idx="6"/>
            </p:cNvCxnSpPr>
            <p:nvPr/>
          </p:nvCxnSpPr>
          <p:spPr>
            <a:xfrm flipH="1">
              <a:off x="-2027653" y="-296792"/>
              <a:ext cx="6119672" cy="2198345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8F40879-FE48-7941-9529-6385E99DA5B8}"/>
                </a:ext>
              </a:extLst>
            </p:cNvPr>
            <p:cNvSpPr/>
            <p:nvPr/>
          </p:nvSpPr>
          <p:spPr>
            <a:xfrm>
              <a:off x="-2329870" y="1753787"/>
              <a:ext cx="302217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16" name="Oval 114">
            <a:extLst>
              <a:ext uri="{FF2B5EF4-FFF2-40B4-BE49-F238E27FC236}">
                <a16:creationId xmlns:a16="http://schemas.microsoft.com/office/drawing/2014/main" id="{C308C696-C703-8F42-B968-5CF9C8EE6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8526" y="3308189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27" name="Text Box 4">
            <a:extLst>
              <a:ext uri="{FF2B5EF4-FFF2-40B4-BE49-F238E27FC236}">
                <a16:creationId xmlns:a16="http://schemas.microsoft.com/office/drawing/2014/main" id="{7503A458-C386-184E-899F-151FF3881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531" y="3473310"/>
            <a:ext cx="81624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uxyvwz</a:t>
            </a:r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FF0B2969-0D91-644B-9FF5-3BB4F0D073E4}"/>
              </a:ext>
            </a:extLst>
          </p:cNvPr>
          <p:cNvCxnSpPr>
            <a:cxnSpLocks/>
          </p:cNvCxnSpPr>
          <p:nvPr/>
        </p:nvCxnSpPr>
        <p:spPr>
          <a:xfrm flipV="1">
            <a:off x="2159616" y="4611235"/>
            <a:ext cx="0" cy="66265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BABE8C73-6B5D-7F4B-AA15-26746F00DEF9}"/>
              </a:ext>
            </a:extLst>
          </p:cNvPr>
          <p:cNvCxnSpPr>
            <a:cxnSpLocks/>
          </p:cNvCxnSpPr>
          <p:nvPr/>
        </p:nvCxnSpPr>
        <p:spPr>
          <a:xfrm flipV="1">
            <a:off x="2294746" y="5064990"/>
            <a:ext cx="455048" cy="33604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3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2795"/>
            <a:ext cx="8384722" cy="670967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106" y="2093119"/>
            <a:ext cx="580608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Step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0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1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2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3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4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698" y="2100263"/>
            <a:ext cx="36099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N</a:t>
            </a:r>
            <a:r>
              <a:rPr lang="en-US" sz="1500" kern="0" dirty="0">
                <a:solidFill>
                  <a:srgbClr val="000000"/>
                </a:solidFill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024" y="2077296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805" y="207729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4249" y="208597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480" y="208597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9564" y="2356247"/>
            <a:ext cx="6379369" cy="7144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 sz="135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9293" y="2082313"/>
            <a:ext cx="101983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D(w),p(w)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3150757" y="2320725"/>
            <a:ext cx="4306429" cy="324249"/>
            <a:chOff x="4201009" y="1951300"/>
            <a:chExt cx="5741905" cy="432332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7983" y="1951300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4333" y="1975893"/>
              <a:ext cx="4385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8933" y="1974449"/>
              <a:ext cx="4385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3383" y="1951300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1952745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069" y="2313485"/>
            <a:ext cx="29206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279573" y="258477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286237" y="2811925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289438" y="304254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289176" y="327662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295840" y="3531483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3">
            <a:extLst>
              <a:ext uri="{FF2B5EF4-FFF2-40B4-BE49-F238E27FC236}">
                <a16:creationId xmlns:a16="http://schemas.microsoft.com/office/drawing/2014/main" id="{7F7C65A8-3A93-574D-9312-3FDE12758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8099" y="3427627"/>
            <a:ext cx="96693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0000A8"/>
                </a:solidFill>
                <a:latin typeface="Calibri" panose="020F0502020204030204"/>
              </a:rPr>
              <a:t>8   </a:t>
            </a:r>
            <a:r>
              <a:rPr lang="en-US" sz="1800" i="1" dirty="0">
                <a:solidFill>
                  <a:srgbClr val="0000A8"/>
                </a:solidFill>
                <a:latin typeface="Calibri" panose="020F0502020204030204"/>
              </a:rPr>
              <a:t>Loop </a:t>
            </a:r>
            <a:endParaRPr lang="en-US" sz="1800" dirty="0">
              <a:solidFill>
                <a:srgbClr val="0000A8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9    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10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11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   </a:t>
            </a:r>
          </a:p>
        </p:txBody>
      </p:sp>
      <p:sp>
        <p:nvSpPr>
          <p:cNvPr id="164" name="Text Box 3">
            <a:extLst>
              <a:ext uri="{FF2B5EF4-FFF2-40B4-BE49-F238E27FC236}">
                <a16:creationId xmlns:a16="http://schemas.microsoft.com/office/drawing/2014/main" id="{9AD40842-B350-BF42-BC3C-5285750E1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7199" y="3669849"/>
            <a:ext cx="437440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find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not in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'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such that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D(a)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is a minimum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add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to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  <a:cs typeface="Arial" charset="0"/>
              </a:rPr>
              <a:t>'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167" name="Oval 114">
            <a:extLst>
              <a:ext uri="{FF2B5EF4-FFF2-40B4-BE49-F238E27FC236}">
                <a16:creationId xmlns:a16="http://schemas.microsoft.com/office/drawing/2014/main" id="{D5350C1B-A977-CC45-ADDA-7ABEE3B22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647" y="2376426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172" name="Text Box 4">
            <a:extLst>
              <a:ext uri="{FF2B5EF4-FFF2-40B4-BE49-F238E27FC236}">
                <a16:creationId xmlns:a16="http://schemas.microsoft.com/office/drawing/2014/main" id="{1B8BDA83-ED76-9C43-B640-E44C3E517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2320" y="2538390"/>
            <a:ext cx="38824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CB903-C0C3-C744-B8C9-92A6680CB584}"/>
              </a:ext>
            </a:extLst>
          </p:cNvPr>
          <p:cNvSpPr txBox="1"/>
          <p:nvPr/>
        </p:nvSpPr>
        <p:spPr>
          <a:xfrm>
            <a:off x="3242151" y="1766276"/>
            <a:ext cx="306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v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D4F740-0EF9-2044-827E-A54C55587203}"/>
              </a:ext>
            </a:extLst>
          </p:cNvPr>
          <p:cNvSpPr txBox="1"/>
          <p:nvPr/>
        </p:nvSpPr>
        <p:spPr>
          <a:xfrm>
            <a:off x="4198510" y="1762072"/>
            <a:ext cx="3770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w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0A5B28-C8D3-E14E-B1D4-EDE4C4101E6C}"/>
              </a:ext>
            </a:extLst>
          </p:cNvPr>
          <p:cNvSpPr txBox="1"/>
          <p:nvPr/>
        </p:nvSpPr>
        <p:spPr>
          <a:xfrm>
            <a:off x="5180912" y="1757869"/>
            <a:ext cx="3016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BFB733-E937-014A-B7CC-EE11641F15CC}"/>
              </a:ext>
            </a:extLst>
          </p:cNvPr>
          <p:cNvSpPr txBox="1"/>
          <p:nvPr/>
        </p:nvSpPr>
        <p:spPr>
          <a:xfrm>
            <a:off x="6180677" y="1762346"/>
            <a:ext cx="306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8D54A84-29AE-E948-B36B-A3E997D943D5}"/>
              </a:ext>
            </a:extLst>
          </p:cNvPr>
          <p:cNvSpPr txBox="1"/>
          <p:nvPr/>
        </p:nvSpPr>
        <p:spPr>
          <a:xfrm>
            <a:off x="7128355" y="1775505"/>
            <a:ext cx="2904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dirty="0">
                <a:solidFill>
                  <a:srgbClr val="FF0000"/>
                </a:solidFill>
                <a:latin typeface="Calibri" panose="020F0502020204030204"/>
              </a:rPr>
              <a:t>z</a:t>
            </a:r>
          </a:p>
        </p:txBody>
      </p:sp>
      <p:grpSp>
        <p:nvGrpSpPr>
          <p:cNvPr id="120" name="Group 16">
            <a:extLst>
              <a:ext uri="{FF2B5EF4-FFF2-40B4-BE49-F238E27FC236}">
                <a16:creationId xmlns:a16="http://schemas.microsoft.com/office/drawing/2014/main" id="{758A3B01-F3F9-A74E-B632-177660FF1736}"/>
              </a:ext>
            </a:extLst>
          </p:cNvPr>
          <p:cNvGrpSpPr>
            <a:grpSpLocks/>
          </p:cNvGrpSpPr>
          <p:nvPr/>
        </p:nvGrpSpPr>
        <p:grpSpPr bwMode="auto">
          <a:xfrm>
            <a:off x="483257" y="3945282"/>
            <a:ext cx="2678906" cy="1684735"/>
            <a:chOff x="3162" y="1071"/>
            <a:chExt cx="2250" cy="1415"/>
          </a:xfrm>
        </p:grpSpPr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3D738A20-E61D-3347-97FA-CFBB4A202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9A67F7D9-6F26-A244-97DD-F400FD21C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8061EE07-A1C2-284D-B696-ED41FFB28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4" name="Line 20">
              <a:extLst>
                <a:ext uri="{FF2B5EF4-FFF2-40B4-BE49-F238E27FC236}">
                  <a16:creationId xmlns:a16="http://schemas.microsoft.com/office/drawing/2014/main" id="{CA83B116-D557-D348-AC0B-78E2F5C04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5" name="Line 21">
              <a:extLst>
                <a:ext uri="{FF2B5EF4-FFF2-40B4-BE49-F238E27FC236}">
                  <a16:creationId xmlns:a16="http://schemas.microsoft.com/office/drawing/2014/main" id="{1DA79AD7-1C00-F347-B948-32DC2DF1E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6" name="Rectangle 22">
              <a:extLst>
                <a:ext uri="{FF2B5EF4-FFF2-40B4-BE49-F238E27FC236}">
                  <a16:creationId xmlns:a16="http://schemas.microsoft.com/office/drawing/2014/main" id="{984E29E6-D5D1-6442-A8AB-508570DE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AD024E49-35E0-C446-9678-D92AC1E7A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706D2E3C-10FA-3947-9AD1-A08759A86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Line 25">
              <a:extLst>
                <a:ext uri="{FF2B5EF4-FFF2-40B4-BE49-F238E27FC236}">
                  <a16:creationId xmlns:a16="http://schemas.microsoft.com/office/drawing/2014/main" id="{C94CE491-9734-FE44-A0CB-7E0F832D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Line 26">
              <a:extLst>
                <a:ext uri="{FF2B5EF4-FFF2-40B4-BE49-F238E27FC236}">
                  <a16:creationId xmlns:a16="http://schemas.microsoft.com/office/drawing/2014/main" id="{EB0C7DDA-EBC9-794C-B89D-D4B4BE886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1" name="Rectangle 27">
              <a:extLst>
                <a:ext uri="{FF2B5EF4-FFF2-40B4-BE49-F238E27FC236}">
                  <a16:creationId xmlns:a16="http://schemas.microsoft.com/office/drawing/2014/main" id="{D8E5A5C9-FA6E-3D4C-AE3D-AED068D6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0CB55AD6-4358-5341-98E7-B20E616C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50051819-8732-6E40-952F-4C0540C1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4" name="Line 30">
              <a:extLst>
                <a:ext uri="{FF2B5EF4-FFF2-40B4-BE49-F238E27FC236}">
                  <a16:creationId xmlns:a16="http://schemas.microsoft.com/office/drawing/2014/main" id="{DB5E3452-2593-284B-95E8-DB63177BA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5" name="Line 31">
              <a:extLst>
                <a:ext uri="{FF2B5EF4-FFF2-40B4-BE49-F238E27FC236}">
                  <a16:creationId xmlns:a16="http://schemas.microsoft.com/office/drawing/2014/main" id="{4C9DFB1A-A46F-7C42-AEC0-5BA9C684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6" name="Rectangle 32">
              <a:extLst>
                <a:ext uri="{FF2B5EF4-FFF2-40B4-BE49-F238E27FC236}">
                  <a16:creationId xmlns:a16="http://schemas.microsoft.com/office/drawing/2014/main" id="{A1C00E39-48AA-274A-B956-CD2E2C45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BBFA32B2-49E2-574B-9099-DED6B383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8" name="Oval 34">
              <a:extLst>
                <a:ext uri="{FF2B5EF4-FFF2-40B4-BE49-F238E27FC236}">
                  <a16:creationId xmlns:a16="http://schemas.microsoft.com/office/drawing/2014/main" id="{0D58D8D4-B9BC-2541-A17F-D88330A4F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9" name="Line 35">
              <a:extLst>
                <a:ext uri="{FF2B5EF4-FFF2-40B4-BE49-F238E27FC236}">
                  <a16:creationId xmlns:a16="http://schemas.microsoft.com/office/drawing/2014/main" id="{7504C589-E1E9-2E44-980C-93C5BE9EB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0" name="Line 36">
              <a:extLst>
                <a:ext uri="{FF2B5EF4-FFF2-40B4-BE49-F238E27FC236}">
                  <a16:creationId xmlns:a16="http://schemas.microsoft.com/office/drawing/2014/main" id="{7F02875A-5A8E-E14F-A9D7-C2BAE1911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1" name="Rectangle 37">
              <a:extLst>
                <a:ext uri="{FF2B5EF4-FFF2-40B4-BE49-F238E27FC236}">
                  <a16:creationId xmlns:a16="http://schemas.microsoft.com/office/drawing/2014/main" id="{D9139ADE-ED5B-5C40-9669-A638D5EF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2" name="Oval 38">
              <a:extLst>
                <a:ext uri="{FF2B5EF4-FFF2-40B4-BE49-F238E27FC236}">
                  <a16:creationId xmlns:a16="http://schemas.microsoft.com/office/drawing/2014/main" id="{51116AC5-23B1-3F4B-972A-683B27105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3" name="Oval 39">
              <a:extLst>
                <a:ext uri="{FF2B5EF4-FFF2-40B4-BE49-F238E27FC236}">
                  <a16:creationId xmlns:a16="http://schemas.microsoft.com/office/drawing/2014/main" id="{7CF92621-E46C-E745-8108-ADF0C6354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4" name="Line 40">
              <a:extLst>
                <a:ext uri="{FF2B5EF4-FFF2-40B4-BE49-F238E27FC236}">
                  <a16:creationId xmlns:a16="http://schemas.microsoft.com/office/drawing/2014/main" id="{C97ABDF7-502E-1E45-A7E6-F2C97AF99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5" name="Line 41">
              <a:extLst>
                <a:ext uri="{FF2B5EF4-FFF2-40B4-BE49-F238E27FC236}">
                  <a16:creationId xmlns:a16="http://schemas.microsoft.com/office/drawing/2014/main" id="{6F5F6C02-240D-B545-9D40-386AB9F19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6" name="Rectangle 42">
              <a:extLst>
                <a:ext uri="{FF2B5EF4-FFF2-40B4-BE49-F238E27FC236}">
                  <a16:creationId xmlns:a16="http://schemas.microsoft.com/office/drawing/2014/main" id="{F971ECC0-824C-FC4B-8D09-7FF856CD8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7" name="Oval 43">
              <a:extLst>
                <a:ext uri="{FF2B5EF4-FFF2-40B4-BE49-F238E27FC236}">
                  <a16:creationId xmlns:a16="http://schemas.microsoft.com/office/drawing/2014/main" id="{000B82D5-5D57-8D41-894D-7FA70425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8" name="Oval 44">
              <a:extLst>
                <a:ext uri="{FF2B5EF4-FFF2-40B4-BE49-F238E27FC236}">
                  <a16:creationId xmlns:a16="http://schemas.microsoft.com/office/drawing/2014/main" id="{4B3102BD-88D0-D041-8342-28B44A421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9" name="Line 45">
              <a:extLst>
                <a:ext uri="{FF2B5EF4-FFF2-40B4-BE49-F238E27FC236}">
                  <a16:creationId xmlns:a16="http://schemas.microsoft.com/office/drawing/2014/main" id="{55D2E64D-9448-364E-BBCE-B8F1E46C9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0" name="Line 46">
              <a:extLst>
                <a:ext uri="{FF2B5EF4-FFF2-40B4-BE49-F238E27FC236}">
                  <a16:creationId xmlns:a16="http://schemas.microsoft.com/office/drawing/2014/main" id="{A1D926A4-0713-0448-B8BC-4526CF5A6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1" name="Rectangle 47">
              <a:extLst>
                <a:ext uri="{FF2B5EF4-FFF2-40B4-BE49-F238E27FC236}">
                  <a16:creationId xmlns:a16="http://schemas.microsoft.com/office/drawing/2014/main" id="{D44F6537-9CFC-A34F-A528-3BA9FB8DE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2" name="Oval 48">
              <a:extLst>
                <a:ext uri="{FF2B5EF4-FFF2-40B4-BE49-F238E27FC236}">
                  <a16:creationId xmlns:a16="http://schemas.microsoft.com/office/drawing/2014/main" id="{CE6823F9-AC23-9143-B45C-3AE00728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3" name="Freeform 49">
              <a:extLst>
                <a:ext uri="{FF2B5EF4-FFF2-40B4-BE49-F238E27FC236}">
                  <a16:creationId xmlns:a16="http://schemas.microsoft.com/office/drawing/2014/main" id="{52D2B20D-E3DC-0F48-BD10-DF782164C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2E4F74A6-7593-0541-B4E9-5C88A82D4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Freeform 51">
              <a:extLst>
                <a:ext uri="{FF2B5EF4-FFF2-40B4-BE49-F238E27FC236}">
                  <a16:creationId xmlns:a16="http://schemas.microsoft.com/office/drawing/2014/main" id="{282B2A5D-90FF-A84D-A61D-5962C06F7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6" name="Freeform 52">
              <a:extLst>
                <a:ext uri="{FF2B5EF4-FFF2-40B4-BE49-F238E27FC236}">
                  <a16:creationId xmlns:a16="http://schemas.microsoft.com/office/drawing/2014/main" id="{15532AD3-A5D4-154A-9DA4-62586FD32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7" name="Freeform 53">
              <a:extLst>
                <a:ext uri="{FF2B5EF4-FFF2-40B4-BE49-F238E27FC236}">
                  <a16:creationId xmlns:a16="http://schemas.microsoft.com/office/drawing/2014/main" id="{EDDE0C3D-6D8D-A14C-B3D6-F3D0693E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Freeform 54">
              <a:extLst>
                <a:ext uri="{FF2B5EF4-FFF2-40B4-BE49-F238E27FC236}">
                  <a16:creationId xmlns:a16="http://schemas.microsoft.com/office/drawing/2014/main" id="{1F593C73-0AE5-7540-A0A1-AB4B203D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9" name="Freeform 55">
              <a:extLst>
                <a:ext uri="{FF2B5EF4-FFF2-40B4-BE49-F238E27FC236}">
                  <a16:creationId xmlns:a16="http://schemas.microsoft.com/office/drawing/2014/main" id="{F8D3E17A-95CC-6745-B825-B9790B27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0" name="Freeform 56">
              <a:extLst>
                <a:ext uri="{FF2B5EF4-FFF2-40B4-BE49-F238E27FC236}">
                  <a16:creationId xmlns:a16="http://schemas.microsoft.com/office/drawing/2014/main" id="{64FB055C-D8AE-9E4A-9FE1-2F23D2976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1" name="Freeform 57">
              <a:extLst>
                <a:ext uri="{FF2B5EF4-FFF2-40B4-BE49-F238E27FC236}">
                  <a16:creationId xmlns:a16="http://schemas.microsoft.com/office/drawing/2014/main" id="{F0C743D6-8B32-AB43-89EE-68493533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62" name="Group 58">
              <a:extLst>
                <a:ext uri="{FF2B5EF4-FFF2-40B4-BE49-F238E27FC236}">
                  <a16:creationId xmlns:a16="http://schemas.microsoft.com/office/drawing/2014/main" id="{1494C31E-1843-3C4C-B448-0EE4B2D48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2" y="1744"/>
              <a:ext cx="245" cy="271"/>
              <a:chOff x="2934" y="2425"/>
              <a:chExt cx="249" cy="271"/>
            </a:xfrm>
          </p:grpSpPr>
          <p:sp>
            <p:nvSpPr>
              <p:cNvPr id="198" name="Rectangle 59">
                <a:extLst>
                  <a:ext uri="{FF2B5EF4-FFF2-40B4-BE49-F238E27FC236}">
                    <a16:creationId xmlns:a16="http://schemas.microsoft.com/office/drawing/2014/main" id="{0C8D8FC3-8C0A-E94F-83DB-FC9755166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9" name="Text Box 60">
                <a:extLst>
                  <a:ext uri="{FF2B5EF4-FFF2-40B4-BE49-F238E27FC236}">
                    <a16:creationId xmlns:a16="http://schemas.microsoft.com/office/drawing/2014/main" id="{C48049A0-1569-9141-9231-3DE54FE03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4" y="2425"/>
                <a:ext cx="249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u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3" name="Group 61">
              <a:extLst>
                <a:ext uri="{FF2B5EF4-FFF2-40B4-BE49-F238E27FC236}">
                  <a16:creationId xmlns:a16="http://schemas.microsoft.com/office/drawing/2014/main" id="{B00F025D-2C95-A044-AFF5-397F6CA81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2128"/>
              <a:ext cx="236" cy="271"/>
              <a:chOff x="2938" y="2425"/>
              <a:chExt cx="240" cy="271"/>
            </a:xfrm>
          </p:grpSpPr>
          <p:sp>
            <p:nvSpPr>
              <p:cNvPr id="196" name="Rectangle 62">
                <a:extLst>
                  <a:ext uri="{FF2B5EF4-FFF2-40B4-BE49-F238E27FC236}">
                    <a16:creationId xmlns:a16="http://schemas.microsoft.com/office/drawing/2014/main" id="{DBBD13A0-0A7C-8049-879E-1B9294764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Text Box 63">
                <a:extLst>
                  <a:ext uri="{FF2B5EF4-FFF2-40B4-BE49-F238E27FC236}">
                    <a16:creationId xmlns:a16="http://schemas.microsoft.com/office/drawing/2014/main" id="{7AB2974E-D97D-A248-BCD8-AF4D1F0FD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y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4" name="Group 64">
              <a:extLst>
                <a:ext uri="{FF2B5EF4-FFF2-40B4-BE49-F238E27FC236}">
                  <a16:creationId xmlns:a16="http://schemas.microsoft.com/office/drawing/2014/main" id="{33C09162-022E-2E4B-B1DD-AA461D35FD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4" y="2095"/>
              <a:ext cx="252" cy="310"/>
              <a:chOff x="2931" y="2395"/>
              <a:chExt cx="253" cy="310"/>
            </a:xfrm>
          </p:grpSpPr>
          <p:sp>
            <p:nvSpPr>
              <p:cNvPr id="194" name="Rectangle 65">
                <a:extLst>
                  <a:ext uri="{FF2B5EF4-FFF2-40B4-BE49-F238E27FC236}">
                    <a16:creationId xmlns:a16="http://schemas.microsoft.com/office/drawing/2014/main" id="{CCEE4832-7AF3-4A40-BCBA-0E78A1D44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Text Box 66">
                <a:extLst>
                  <a:ext uri="{FF2B5EF4-FFF2-40B4-BE49-F238E27FC236}">
                    <a16:creationId xmlns:a16="http://schemas.microsoft.com/office/drawing/2014/main" id="{A18AA9CD-8C8C-C64E-8BB2-ABFB82B77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1" y="2395"/>
                <a:ext cx="253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x</a:t>
                </a:r>
              </a:p>
            </p:txBody>
          </p:sp>
        </p:grpSp>
        <p:grpSp>
          <p:nvGrpSpPr>
            <p:cNvPr id="175" name="Group 67">
              <a:extLst>
                <a:ext uri="{FF2B5EF4-FFF2-40B4-BE49-F238E27FC236}">
                  <a16:creationId xmlns:a16="http://schemas.microsoft.com/office/drawing/2014/main" id="{7E4A4CB5-5240-5047-A355-D558A3E12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3" y="1438"/>
              <a:ext cx="272" cy="271"/>
              <a:chOff x="2920" y="2425"/>
              <a:chExt cx="276" cy="271"/>
            </a:xfrm>
          </p:grpSpPr>
          <p:sp>
            <p:nvSpPr>
              <p:cNvPr id="192" name="Rectangle 68">
                <a:extLst>
                  <a:ext uri="{FF2B5EF4-FFF2-40B4-BE49-F238E27FC236}">
                    <a16:creationId xmlns:a16="http://schemas.microsoft.com/office/drawing/2014/main" id="{A96BB7D8-5E3B-F54A-ACAA-E0677DC0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3" name="Text Box 69">
                <a:extLst>
                  <a:ext uri="{FF2B5EF4-FFF2-40B4-BE49-F238E27FC236}">
                    <a16:creationId xmlns:a16="http://schemas.microsoft.com/office/drawing/2014/main" id="{410DA41D-9F14-6F44-84CA-D9A959BDF5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0" y="2425"/>
                <a:ext cx="276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w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6" name="Group 70">
              <a:extLst>
                <a:ext uri="{FF2B5EF4-FFF2-40B4-BE49-F238E27FC236}">
                  <a16:creationId xmlns:a16="http://schemas.microsoft.com/office/drawing/2014/main" id="{E0B1048B-D084-C846-A55C-AC744DBE9F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7" y="1438"/>
              <a:ext cx="236" cy="271"/>
              <a:chOff x="2938" y="2425"/>
              <a:chExt cx="240" cy="271"/>
            </a:xfrm>
          </p:grpSpPr>
          <p:sp>
            <p:nvSpPr>
              <p:cNvPr id="190" name="Rectangle 71">
                <a:extLst>
                  <a:ext uri="{FF2B5EF4-FFF2-40B4-BE49-F238E27FC236}">
                    <a16:creationId xmlns:a16="http://schemas.microsoft.com/office/drawing/2014/main" id="{7CD3D1BE-34F4-094F-BA32-8D49284AB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1" name="Text Box 72">
                <a:extLst>
                  <a:ext uri="{FF2B5EF4-FFF2-40B4-BE49-F238E27FC236}">
                    <a16:creationId xmlns:a16="http://schemas.microsoft.com/office/drawing/2014/main" id="{3D5C06AA-C47B-6A4D-8A27-AA4C7D76D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v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7" name="Group 73">
              <a:extLst>
                <a:ext uri="{FF2B5EF4-FFF2-40B4-BE49-F238E27FC236}">
                  <a16:creationId xmlns:a16="http://schemas.microsoft.com/office/drawing/2014/main" id="{39C6C191-6A4D-D145-9B17-2F0B670B8A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9" y="1756"/>
              <a:ext cx="252" cy="310"/>
              <a:chOff x="2929" y="2395"/>
              <a:chExt cx="255" cy="310"/>
            </a:xfrm>
          </p:grpSpPr>
          <p:sp>
            <p:nvSpPr>
              <p:cNvPr id="188" name="Rectangle 74">
                <a:extLst>
                  <a:ext uri="{FF2B5EF4-FFF2-40B4-BE49-F238E27FC236}">
                    <a16:creationId xmlns:a16="http://schemas.microsoft.com/office/drawing/2014/main" id="{878788BF-9BAB-6B4B-BCC1-7F88FC57D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9" name="Text Box 75">
                <a:extLst>
                  <a:ext uri="{FF2B5EF4-FFF2-40B4-BE49-F238E27FC236}">
                    <a16:creationId xmlns:a16="http://schemas.microsoft.com/office/drawing/2014/main" id="{29553818-901F-A74B-A973-8B1ACA61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9" y="2395"/>
                <a:ext cx="255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z</a:t>
                </a:r>
              </a:p>
            </p:txBody>
          </p:sp>
        </p:grpSp>
        <p:sp>
          <p:nvSpPr>
            <p:cNvPr id="178" name="Text Box 76">
              <a:extLst>
                <a:ext uri="{FF2B5EF4-FFF2-40B4-BE49-F238E27FC236}">
                  <a16:creationId xmlns:a16="http://schemas.microsoft.com/office/drawing/2014/main" id="{346FE683-DA02-964E-912E-9008265FA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4" y="1568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79" name="Text Box 77">
              <a:extLst>
                <a:ext uri="{FF2B5EF4-FFF2-40B4-BE49-F238E27FC236}">
                  <a16:creationId xmlns:a16="http://schemas.microsoft.com/office/drawing/2014/main" id="{83CAABB4-6EF8-DD4F-86E0-A7C8DC5F3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2" y="1787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0" name="Text Box 78">
              <a:extLst>
                <a:ext uri="{FF2B5EF4-FFF2-40B4-BE49-F238E27FC236}">
                  <a16:creationId xmlns:a16="http://schemas.microsoft.com/office/drawing/2014/main" id="{60B8E963-90D2-C24E-B1C3-92826407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7" y="2000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1" name="Text Box 79">
              <a:extLst>
                <a:ext uri="{FF2B5EF4-FFF2-40B4-BE49-F238E27FC236}">
                  <a16:creationId xmlns:a16="http://schemas.microsoft.com/office/drawing/2014/main" id="{DCA75031-4CAF-FB4B-B5B5-33DB92D51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6" y="1880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2" name="Text Box 80">
              <a:extLst>
                <a:ext uri="{FF2B5EF4-FFF2-40B4-BE49-F238E27FC236}">
                  <a16:creationId xmlns:a16="http://schemas.microsoft.com/office/drawing/2014/main" id="{C519B319-7316-9041-86CC-85BF122889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3" y="2234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3" name="Text Box 81">
              <a:extLst>
                <a:ext uri="{FF2B5EF4-FFF2-40B4-BE49-F238E27FC236}">
                  <a16:creationId xmlns:a16="http://schemas.microsoft.com/office/drawing/2014/main" id="{5B6C4D06-FD20-5C4C-9AE3-6086B1019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3" y="1805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4" name="Text Box 82">
              <a:extLst>
                <a:ext uri="{FF2B5EF4-FFF2-40B4-BE49-F238E27FC236}">
                  <a16:creationId xmlns:a16="http://schemas.microsoft.com/office/drawing/2014/main" id="{D7076B21-53BA-B14B-954F-D3582ED80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3" y="2069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5" name="Text Box 83">
              <a:extLst>
                <a:ext uri="{FF2B5EF4-FFF2-40B4-BE49-F238E27FC236}">
                  <a16:creationId xmlns:a16="http://schemas.microsoft.com/office/drawing/2014/main" id="{35EAA28F-B2FC-B840-B933-852F6B10C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6" y="1532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5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6" name="Text Box 84">
              <a:extLst>
                <a:ext uri="{FF2B5EF4-FFF2-40B4-BE49-F238E27FC236}">
                  <a16:creationId xmlns:a16="http://schemas.microsoft.com/office/drawing/2014/main" id="{1DF8C370-9E82-204B-BC41-540B267E1D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1" y="1382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187" name="Text Box 85">
              <a:extLst>
                <a:ext uri="{FF2B5EF4-FFF2-40B4-BE49-F238E27FC236}">
                  <a16:creationId xmlns:a16="http://schemas.microsoft.com/office/drawing/2014/main" id="{70F01FE7-388D-494B-9568-B741BD3A1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0" y="1115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5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0EB6011-5A98-FD41-B923-923C37A2C8EB}"/>
              </a:ext>
            </a:extLst>
          </p:cNvPr>
          <p:cNvCxnSpPr>
            <a:cxnSpLocks/>
          </p:cNvCxnSpPr>
          <p:nvPr/>
        </p:nvCxnSpPr>
        <p:spPr>
          <a:xfrm>
            <a:off x="838652" y="4992971"/>
            <a:ext cx="329604" cy="3215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788D50F-B789-D144-9C6D-4EB2777C45F6}"/>
              </a:ext>
            </a:extLst>
          </p:cNvPr>
          <p:cNvGrpSpPr/>
          <p:nvPr/>
        </p:nvGrpSpPr>
        <p:grpSpPr>
          <a:xfrm>
            <a:off x="3150757" y="2548962"/>
            <a:ext cx="4306429" cy="335418"/>
            <a:chOff x="4201009" y="2255616"/>
            <a:chExt cx="5741905" cy="447224"/>
          </a:xfrm>
        </p:grpSpPr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65B395D1-ACAF-AB4A-A53B-728973E1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4333" y="2301915"/>
              <a:ext cx="438581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111" name="Text Box 8">
              <a:extLst>
                <a:ext uri="{FF2B5EF4-FFF2-40B4-BE49-F238E27FC236}">
                  <a16:creationId xmlns:a16="http://schemas.microsoft.com/office/drawing/2014/main" id="{C4F3D1DE-8C63-AD4B-B1C0-FE339DA1F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4633" y="2260379"/>
              <a:ext cx="58819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2,x</a:t>
              </a:r>
            </a:p>
          </p:txBody>
        </p:sp>
        <p:sp>
          <p:nvSpPr>
            <p:cNvPr id="117" name="Text Box 6">
              <a:extLst>
                <a:ext uri="{FF2B5EF4-FFF2-40B4-BE49-F238E27FC236}">
                  <a16:creationId xmlns:a16="http://schemas.microsoft.com/office/drawing/2014/main" id="{C9401439-4F9A-5245-B5D8-98F93D2D33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4157" y="2271953"/>
              <a:ext cx="58819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4,x</a:t>
              </a:r>
            </a:p>
          </p:txBody>
        </p:sp>
        <p:sp>
          <p:nvSpPr>
            <p:cNvPr id="118" name="Text Box 5">
              <a:extLst>
                <a:ext uri="{FF2B5EF4-FFF2-40B4-BE49-F238E27FC236}">
                  <a16:creationId xmlns:a16="http://schemas.microsoft.com/office/drawing/2014/main" id="{05199638-1656-3440-8601-484D6E8D2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2255616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sp>
        <p:nvSpPr>
          <p:cNvPr id="171" name="Oval 114">
            <a:extLst>
              <a:ext uri="{FF2B5EF4-FFF2-40B4-BE49-F238E27FC236}">
                <a16:creationId xmlns:a16="http://schemas.microsoft.com/office/drawing/2014/main" id="{E65BD954-0CEF-0549-AB54-7CAE01A2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6878" y="2594898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09" name="Text Box 4">
            <a:extLst>
              <a:ext uri="{FF2B5EF4-FFF2-40B4-BE49-F238E27FC236}">
                <a16:creationId xmlns:a16="http://schemas.microsoft.com/office/drawing/2014/main" id="{0287B239-D17F-164E-887D-3DDF8EB7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011" y="2767098"/>
            <a:ext cx="48442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uxy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B6EC370-4690-3E46-AB1F-67BC3824C362}"/>
              </a:ext>
            </a:extLst>
          </p:cNvPr>
          <p:cNvGrpSpPr/>
          <p:nvPr/>
        </p:nvGrpSpPr>
        <p:grpSpPr>
          <a:xfrm>
            <a:off x="3150756" y="2767435"/>
            <a:ext cx="4361733" cy="344099"/>
            <a:chOff x="4201009" y="2546912"/>
            <a:chExt cx="5815643" cy="458798"/>
          </a:xfrm>
        </p:grpSpPr>
        <p:sp>
          <p:nvSpPr>
            <p:cNvPr id="168" name="Text Box 9">
              <a:extLst>
                <a:ext uri="{FF2B5EF4-FFF2-40B4-BE49-F238E27FC236}">
                  <a16:creationId xmlns:a16="http://schemas.microsoft.com/office/drawing/2014/main" id="{8EFA72A1-3DB5-DF4E-B71C-36925819E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8456" y="2546912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4,y</a:t>
              </a:r>
            </a:p>
          </p:txBody>
        </p:sp>
        <p:sp>
          <p:nvSpPr>
            <p:cNvPr id="201" name="Text Box 6">
              <a:extLst>
                <a:ext uri="{FF2B5EF4-FFF2-40B4-BE49-F238E27FC236}">
                  <a16:creationId xmlns:a16="http://schemas.microsoft.com/office/drawing/2014/main" id="{698EB84B-B9AC-1E4F-9ED3-7D9285536B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4158" y="2574824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3,y</a:t>
              </a:r>
            </a:p>
          </p:txBody>
        </p:sp>
        <p:sp>
          <p:nvSpPr>
            <p:cNvPr id="202" name="Text Box 5">
              <a:extLst>
                <a:ext uri="{FF2B5EF4-FFF2-40B4-BE49-F238E27FC236}">
                  <a16:creationId xmlns:a16="http://schemas.microsoft.com/office/drawing/2014/main" id="{1C67B278-22E0-CE4D-A434-92237BAE99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2558487"/>
              <a:ext cx="603157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sp>
        <p:nvSpPr>
          <p:cNvPr id="170" name="Oval 114">
            <a:extLst>
              <a:ext uri="{FF2B5EF4-FFF2-40B4-BE49-F238E27FC236}">
                <a16:creationId xmlns:a16="http://schemas.microsoft.com/office/drawing/2014/main" id="{297F9B67-0084-F24B-8B98-FA793D568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432" y="2813369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20" name="Text Box 4">
            <a:extLst>
              <a:ext uri="{FF2B5EF4-FFF2-40B4-BE49-F238E27FC236}">
                <a16:creationId xmlns:a16="http://schemas.microsoft.com/office/drawing/2014/main" id="{7648EBF3-81A0-F345-9981-8D8AF954E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7066" y="2999823"/>
            <a:ext cx="58060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uxyv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BD1F41D-EB0C-7647-9C8B-BD9891B74EAC}"/>
              </a:ext>
            </a:extLst>
          </p:cNvPr>
          <p:cNvCxnSpPr>
            <a:cxnSpLocks/>
          </p:cNvCxnSpPr>
          <p:nvPr/>
        </p:nvCxnSpPr>
        <p:spPr>
          <a:xfrm>
            <a:off x="1513092" y="5372824"/>
            <a:ext cx="440227" cy="486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404110F-EE86-7D41-82F9-09316E4C0ED0}"/>
              </a:ext>
            </a:extLst>
          </p:cNvPr>
          <p:cNvGrpSpPr/>
          <p:nvPr/>
        </p:nvGrpSpPr>
        <p:grpSpPr>
          <a:xfrm>
            <a:off x="4119438" y="3006841"/>
            <a:ext cx="3393053" cy="328274"/>
            <a:chOff x="5492583" y="2866120"/>
            <a:chExt cx="4524070" cy="437698"/>
          </a:xfrm>
        </p:grpSpPr>
        <p:sp>
          <p:nvSpPr>
            <p:cNvPr id="218" name="Text Box 9">
              <a:extLst>
                <a:ext uri="{FF2B5EF4-FFF2-40B4-BE49-F238E27FC236}">
                  <a16:creationId xmlns:a16="http://schemas.microsoft.com/office/drawing/2014/main" id="{7E921F87-9D3D-C049-B044-F9AE70648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8457" y="2872932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4,y</a:t>
              </a:r>
            </a:p>
          </p:txBody>
        </p:sp>
        <p:sp>
          <p:nvSpPr>
            <p:cNvPr id="222" name="Text Box 6">
              <a:extLst>
                <a:ext uri="{FF2B5EF4-FFF2-40B4-BE49-F238E27FC236}">
                  <a16:creationId xmlns:a16="http://schemas.microsoft.com/office/drawing/2014/main" id="{003FBBAD-CA0C-E04B-A301-22E94EE62C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2583" y="2866120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3,y</a:t>
              </a:r>
            </a:p>
          </p:txBody>
        </p:sp>
      </p:grp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787AAA88-1A4D-4F42-AED5-1A8D64761CA5}"/>
              </a:ext>
            </a:extLst>
          </p:cNvPr>
          <p:cNvCxnSpPr>
            <a:cxnSpLocks/>
          </p:cNvCxnSpPr>
          <p:nvPr/>
        </p:nvCxnSpPr>
        <p:spPr>
          <a:xfrm flipV="1">
            <a:off x="878247" y="4624811"/>
            <a:ext cx="376757" cy="21148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114">
            <a:extLst>
              <a:ext uri="{FF2B5EF4-FFF2-40B4-BE49-F238E27FC236}">
                <a16:creationId xmlns:a16="http://schemas.microsoft.com/office/drawing/2014/main" id="{E38717AD-8034-D440-9ED5-72264494C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8927" y="3054992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24" name="Text Box 4">
            <a:extLst>
              <a:ext uri="{FF2B5EF4-FFF2-40B4-BE49-F238E27FC236}">
                <a16:creationId xmlns:a16="http://schemas.microsoft.com/office/drawing/2014/main" id="{9B6F5E29-137E-6D4A-97FE-A1CB75C44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839" y="3241445"/>
            <a:ext cx="7200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uxyvw</a:t>
            </a:r>
          </a:p>
        </p:txBody>
      </p:sp>
      <p:sp>
        <p:nvSpPr>
          <p:cNvPr id="215" name="Text Box 9">
            <a:extLst>
              <a:ext uri="{FF2B5EF4-FFF2-40B4-BE49-F238E27FC236}">
                <a16:creationId xmlns:a16="http://schemas.microsoft.com/office/drawing/2014/main" id="{62E3D023-F895-6745-B73B-5301E3C44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6312" y="3255458"/>
            <a:ext cx="44114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4,y</a:t>
            </a:r>
          </a:p>
        </p:txBody>
      </p:sp>
      <p:sp>
        <p:nvSpPr>
          <p:cNvPr id="216" name="Oval 114">
            <a:extLst>
              <a:ext uri="{FF2B5EF4-FFF2-40B4-BE49-F238E27FC236}">
                <a16:creationId xmlns:a16="http://schemas.microsoft.com/office/drawing/2014/main" id="{C308C696-C703-8F42-B968-5CF9C8EE6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8526" y="3308189"/>
            <a:ext cx="452139" cy="22647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685800" eaLnBrk="0" hangingPunct="0">
              <a:defRPr/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227" name="Text Box 4">
            <a:extLst>
              <a:ext uri="{FF2B5EF4-FFF2-40B4-BE49-F238E27FC236}">
                <a16:creationId xmlns:a16="http://schemas.microsoft.com/office/drawing/2014/main" id="{7503A458-C386-184E-899F-151FF3881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531" y="3473310"/>
            <a:ext cx="81624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uxyvwz</a:t>
            </a:r>
          </a:p>
        </p:txBody>
      </p:sp>
      <p:sp>
        <p:nvSpPr>
          <p:cNvPr id="165" name="Text Box 3">
            <a:extLst>
              <a:ext uri="{FF2B5EF4-FFF2-40B4-BE49-F238E27FC236}">
                <a16:creationId xmlns:a16="http://schemas.microsoft.com/office/drawing/2014/main" id="{DDAD2418-A8D1-1A4C-9685-0ABBFA899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1955" y="4519491"/>
            <a:ext cx="4375044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50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</a:rPr>
              <a:t>update </a:t>
            </a:r>
            <a:r>
              <a:rPr lang="en-US" sz="1650" i="1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</a:rPr>
              <a:t>D(b) </a:t>
            </a:r>
            <a:r>
              <a:rPr lang="en-US" sz="1650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</a:rPr>
              <a:t>for all </a:t>
            </a:r>
            <a:r>
              <a:rPr lang="en-US" sz="1650" i="1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</a:rPr>
              <a:t>b</a:t>
            </a:r>
            <a:r>
              <a:rPr lang="en-US" sz="1650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</a:rPr>
              <a:t> adjacent to </a:t>
            </a:r>
            <a:r>
              <a:rPr lang="en-US" sz="1650" i="1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</a:rPr>
              <a:t>a</a:t>
            </a:r>
            <a:r>
              <a:rPr lang="en-US" sz="1650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</a:rPr>
              <a:t> and not in </a:t>
            </a:r>
            <a:r>
              <a:rPr lang="en-US" sz="1650" i="1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</a:rPr>
              <a:t>N</a:t>
            </a:r>
            <a:r>
              <a:rPr lang="en-US" sz="1650" i="1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  <a:cs typeface="Arial" charset="0"/>
              </a:rPr>
              <a:t>'</a:t>
            </a:r>
            <a:r>
              <a:rPr lang="en-US" sz="1650" i="1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</a:rPr>
              <a:t> </a:t>
            </a:r>
            <a:r>
              <a:rPr lang="en-US" sz="1650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</a:rPr>
              <a:t>: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50" b="1" i="1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</a:rPr>
              <a:t>     D(b) = </a:t>
            </a:r>
            <a:r>
              <a:rPr lang="en-US" sz="1650" b="1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</a:rPr>
              <a:t>min</a:t>
            </a:r>
            <a:r>
              <a:rPr lang="en-US" sz="1650" b="1" i="1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</a:rPr>
              <a:t> ( D(b), D(a) + c</a:t>
            </a:r>
            <a:r>
              <a:rPr lang="en-US" sz="1650" b="1" i="1" baseline="-25000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</a:rPr>
              <a:t>a,b </a:t>
            </a:r>
            <a:r>
              <a:rPr lang="en-US" sz="1650" b="1" i="1" dirty="0">
                <a:solidFill>
                  <a:prstClr val="white">
                    <a:lumMod val="75000"/>
                  </a:prstClr>
                </a:solidFill>
                <a:latin typeface="Calibri" panose="020F0502020204030204"/>
              </a:rPr>
              <a:t>) 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C502BE32-581E-614C-8C19-401954352B23}"/>
              </a:ext>
            </a:extLst>
          </p:cNvPr>
          <p:cNvCxnSpPr>
            <a:cxnSpLocks/>
          </p:cNvCxnSpPr>
          <p:nvPr/>
        </p:nvCxnSpPr>
        <p:spPr>
          <a:xfrm flipV="1">
            <a:off x="2159616" y="4611235"/>
            <a:ext cx="0" cy="66265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7BAAF5DE-5EBE-1D41-BC0E-9C07EB3F9FC5}"/>
              </a:ext>
            </a:extLst>
          </p:cNvPr>
          <p:cNvCxnSpPr>
            <a:cxnSpLocks/>
          </p:cNvCxnSpPr>
          <p:nvPr/>
        </p:nvCxnSpPr>
        <p:spPr>
          <a:xfrm flipV="1">
            <a:off x="2294746" y="5064990"/>
            <a:ext cx="455048" cy="33604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3DC340D0-8A95-8143-AD57-B872A9C6CD43}"/>
              </a:ext>
            </a:extLst>
          </p:cNvPr>
          <p:cNvGrpSpPr/>
          <p:nvPr/>
        </p:nvGrpSpPr>
        <p:grpSpPr>
          <a:xfrm>
            <a:off x="4276344" y="4066794"/>
            <a:ext cx="688505" cy="1323431"/>
            <a:chOff x="4618299" y="5972536"/>
            <a:chExt cx="2734563" cy="194454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27F7A7B-99F0-6C4B-B48D-B877DEAB2FD6}"/>
                </a:ext>
              </a:extLst>
            </p:cNvPr>
            <p:cNvSpPr/>
            <p:nvPr/>
          </p:nvSpPr>
          <p:spPr>
            <a:xfrm>
              <a:off x="4618299" y="5972536"/>
              <a:ext cx="2511706" cy="1944547"/>
            </a:xfrm>
            <a:prstGeom prst="rect">
              <a:avLst/>
            </a:prstGeom>
            <a:noFill/>
            <a:ln w="2540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01376935-088F-E14B-99BC-C62CE0D1A8D3}"/>
                </a:ext>
              </a:extLst>
            </p:cNvPr>
            <p:cNvSpPr/>
            <p:nvPr/>
          </p:nvSpPr>
          <p:spPr>
            <a:xfrm>
              <a:off x="6852056" y="6129160"/>
              <a:ext cx="500806" cy="1674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67" name="Straight Arrow Connector 566">
              <a:extLst>
                <a:ext uri="{FF2B5EF4-FFF2-40B4-BE49-F238E27FC236}">
                  <a16:creationId xmlns:a16="http://schemas.microsoft.com/office/drawing/2014/main" id="{EE536074-780C-B94B-BB7B-5519ED0B8ED5}"/>
                </a:ext>
              </a:extLst>
            </p:cNvPr>
            <p:cNvCxnSpPr>
              <a:cxnSpLocks/>
            </p:cNvCxnSpPr>
            <p:nvPr/>
          </p:nvCxnSpPr>
          <p:spPr>
            <a:xfrm>
              <a:off x="7131754" y="6015734"/>
              <a:ext cx="0" cy="235302"/>
            </a:xfrm>
            <a:prstGeom prst="straightConnector1">
              <a:avLst/>
            </a:prstGeom>
            <a:ln w="25400">
              <a:solidFill>
                <a:srgbClr val="0000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2795"/>
            <a:ext cx="8384722" cy="670967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546" name="Slide Number Placeholder 4">
            <a:extLst>
              <a:ext uri="{FF2B5EF4-FFF2-40B4-BE49-F238E27FC236}">
                <a16:creationId xmlns:a16="http://schemas.microsoft.com/office/drawing/2014/main" id="{5DC8F37A-7230-5148-88D9-265AE5AD394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914712" y="5689567"/>
            <a:ext cx="2057400" cy="273844"/>
          </a:xfrm>
        </p:spPr>
        <p:txBody>
          <a:bodyPr/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Network Layer: 5-</a:t>
            </a:r>
            <a:fld id="{C4204591-24BD-A542-B9D5-F8D8A88D2FEE}" type="slidenum">
              <a:rPr lang="en-US" sz="825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pPr algn="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73</a:t>
            </a:fld>
            <a:endParaRPr lang="en-US" sz="825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46" name="Text Box 3">
            <a:extLst>
              <a:ext uri="{FF2B5EF4-FFF2-40B4-BE49-F238E27FC236}">
                <a16:creationId xmlns:a16="http://schemas.microsoft.com/office/drawing/2014/main" id="{B903AE0C-4346-CF44-9481-037FB37A3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106" y="2093119"/>
            <a:ext cx="580608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Step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0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1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2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3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4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47" name="Text Box 4">
            <a:extLst>
              <a:ext uri="{FF2B5EF4-FFF2-40B4-BE49-F238E27FC236}">
                <a16:creationId xmlns:a16="http://schemas.microsoft.com/office/drawing/2014/main" id="{940B6AB4-2B9C-424D-9073-90B490CA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698" y="2100263"/>
            <a:ext cx="36099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N</a:t>
            </a:r>
            <a:r>
              <a:rPr lang="en-US" sz="1500" kern="0" dirty="0">
                <a:solidFill>
                  <a:srgbClr val="000000"/>
                </a:solidFill>
                <a:cs typeface="Arial" charset="0"/>
              </a:rPr>
              <a:t>'</a:t>
            </a:r>
          </a:p>
        </p:txBody>
      </p:sp>
      <p:sp>
        <p:nvSpPr>
          <p:cNvPr id="248" name="Text Box 5">
            <a:extLst>
              <a:ext uri="{FF2B5EF4-FFF2-40B4-BE49-F238E27FC236}">
                <a16:creationId xmlns:a16="http://schemas.microsoft.com/office/drawing/2014/main" id="{BFC5A1B4-9A1A-8748-B5FA-043233C16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024" y="2077296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D(v),p(v)</a:t>
            </a:r>
          </a:p>
        </p:txBody>
      </p:sp>
      <p:sp>
        <p:nvSpPr>
          <p:cNvPr id="250" name="Text Box 7">
            <a:extLst>
              <a:ext uri="{FF2B5EF4-FFF2-40B4-BE49-F238E27FC236}">
                <a16:creationId xmlns:a16="http://schemas.microsoft.com/office/drawing/2014/main" id="{134AE2AD-F4F6-A646-BCC7-1F2E0A23E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805" y="207729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D(x),p(x)</a:t>
            </a:r>
          </a:p>
        </p:txBody>
      </p:sp>
      <p:sp>
        <p:nvSpPr>
          <p:cNvPr id="251" name="Text Box 8">
            <a:extLst>
              <a:ext uri="{FF2B5EF4-FFF2-40B4-BE49-F238E27FC236}">
                <a16:creationId xmlns:a16="http://schemas.microsoft.com/office/drawing/2014/main" id="{A27983AD-A090-0449-BF43-DC66000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4249" y="208597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D(y),p(y)</a:t>
            </a:r>
          </a:p>
        </p:txBody>
      </p:sp>
      <p:sp>
        <p:nvSpPr>
          <p:cNvPr id="252" name="Text Box 9">
            <a:extLst>
              <a:ext uri="{FF2B5EF4-FFF2-40B4-BE49-F238E27FC236}">
                <a16:creationId xmlns:a16="http://schemas.microsoft.com/office/drawing/2014/main" id="{297C2219-5295-1C4F-BC52-FD7236010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480" y="2085975"/>
            <a:ext cx="9332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D(z),p(z)</a:t>
            </a:r>
          </a:p>
        </p:txBody>
      </p:sp>
      <p:sp>
        <p:nvSpPr>
          <p:cNvPr id="253" name="Line 10">
            <a:extLst>
              <a:ext uri="{FF2B5EF4-FFF2-40B4-BE49-F238E27FC236}">
                <a16:creationId xmlns:a16="http://schemas.microsoft.com/office/drawing/2014/main" id="{D9A0E014-3E4B-AA48-86C7-6D4E4AE5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9564" y="2356247"/>
            <a:ext cx="6379369" cy="7144"/>
          </a:xfrm>
          <a:prstGeom prst="line">
            <a:avLst/>
          </a:prstGeom>
          <a:noFill/>
          <a:ln w="2857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 sz="1350" kern="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259" name="Group 16">
            <a:extLst>
              <a:ext uri="{FF2B5EF4-FFF2-40B4-BE49-F238E27FC236}">
                <a16:creationId xmlns:a16="http://schemas.microsoft.com/office/drawing/2014/main" id="{F6D427A6-9405-2D4E-BC72-78E69E64A628}"/>
              </a:ext>
            </a:extLst>
          </p:cNvPr>
          <p:cNvGrpSpPr>
            <a:grpSpLocks/>
          </p:cNvGrpSpPr>
          <p:nvPr/>
        </p:nvGrpSpPr>
        <p:grpSpPr bwMode="auto">
          <a:xfrm>
            <a:off x="1146572" y="3956525"/>
            <a:ext cx="2678906" cy="1684735"/>
            <a:chOff x="3162" y="1071"/>
            <a:chExt cx="2250" cy="1415"/>
          </a:xfrm>
        </p:grpSpPr>
        <p:sp>
          <p:nvSpPr>
            <p:cNvPr id="260" name="Freeform 17">
              <a:extLst>
                <a:ext uri="{FF2B5EF4-FFF2-40B4-BE49-F238E27FC236}">
                  <a16:creationId xmlns:a16="http://schemas.microsoft.com/office/drawing/2014/main" id="{B59803F6-669E-C147-9AA7-07A510F23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1" name="Freeform 18">
              <a:extLst>
                <a:ext uri="{FF2B5EF4-FFF2-40B4-BE49-F238E27FC236}">
                  <a16:creationId xmlns:a16="http://schemas.microsoft.com/office/drawing/2014/main" id="{4CE8143F-BB5D-1548-A2D1-0B3C05E2D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2" name="Oval 19">
              <a:extLst>
                <a:ext uri="{FF2B5EF4-FFF2-40B4-BE49-F238E27FC236}">
                  <a16:creationId xmlns:a16="http://schemas.microsoft.com/office/drawing/2014/main" id="{CB2328B2-500E-0643-881F-169F140BD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3" name="Line 20">
              <a:extLst>
                <a:ext uri="{FF2B5EF4-FFF2-40B4-BE49-F238E27FC236}">
                  <a16:creationId xmlns:a16="http://schemas.microsoft.com/office/drawing/2014/main" id="{EC0FDC3E-2336-EF44-B445-144049FF3B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4" name="Line 21">
              <a:extLst>
                <a:ext uri="{FF2B5EF4-FFF2-40B4-BE49-F238E27FC236}">
                  <a16:creationId xmlns:a16="http://schemas.microsoft.com/office/drawing/2014/main" id="{07B5F04F-0C18-CE48-93A1-4B267BBE4F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5" name="Rectangle 22">
              <a:extLst>
                <a:ext uri="{FF2B5EF4-FFF2-40B4-BE49-F238E27FC236}">
                  <a16:creationId xmlns:a16="http://schemas.microsoft.com/office/drawing/2014/main" id="{0C43506A-1E78-F54A-910F-D37EBC1EF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6" name="Oval 23">
              <a:extLst>
                <a:ext uri="{FF2B5EF4-FFF2-40B4-BE49-F238E27FC236}">
                  <a16:creationId xmlns:a16="http://schemas.microsoft.com/office/drawing/2014/main" id="{27A71FF2-F42F-2844-AC5E-37F186F80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7" name="Oval 24">
              <a:extLst>
                <a:ext uri="{FF2B5EF4-FFF2-40B4-BE49-F238E27FC236}">
                  <a16:creationId xmlns:a16="http://schemas.microsoft.com/office/drawing/2014/main" id="{9C47D8B7-EC1D-C743-87B3-403B84D4A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8" name="Line 25">
              <a:extLst>
                <a:ext uri="{FF2B5EF4-FFF2-40B4-BE49-F238E27FC236}">
                  <a16:creationId xmlns:a16="http://schemas.microsoft.com/office/drawing/2014/main" id="{BEC31F1C-3B0C-3040-AD04-6FCA0D057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9" name="Line 26">
              <a:extLst>
                <a:ext uri="{FF2B5EF4-FFF2-40B4-BE49-F238E27FC236}">
                  <a16:creationId xmlns:a16="http://schemas.microsoft.com/office/drawing/2014/main" id="{56212EB3-C962-DA44-8730-7936B2191A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70" name="Rectangle 27">
              <a:extLst>
                <a:ext uri="{FF2B5EF4-FFF2-40B4-BE49-F238E27FC236}">
                  <a16:creationId xmlns:a16="http://schemas.microsoft.com/office/drawing/2014/main" id="{70DA0FF6-1A2B-FA4D-8CF4-CF4512C72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71" name="Oval 28">
              <a:extLst>
                <a:ext uri="{FF2B5EF4-FFF2-40B4-BE49-F238E27FC236}">
                  <a16:creationId xmlns:a16="http://schemas.microsoft.com/office/drawing/2014/main" id="{91BA553D-89DC-1440-84C3-F0FFE0B7E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72" name="Oval 29">
              <a:extLst>
                <a:ext uri="{FF2B5EF4-FFF2-40B4-BE49-F238E27FC236}">
                  <a16:creationId xmlns:a16="http://schemas.microsoft.com/office/drawing/2014/main" id="{5F155988-DD8E-7949-85F9-F8B730D85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73" name="Line 30">
              <a:extLst>
                <a:ext uri="{FF2B5EF4-FFF2-40B4-BE49-F238E27FC236}">
                  <a16:creationId xmlns:a16="http://schemas.microsoft.com/office/drawing/2014/main" id="{007AA526-21E2-1449-A457-DC487F625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74" name="Line 31">
              <a:extLst>
                <a:ext uri="{FF2B5EF4-FFF2-40B4-BE49-F238E27FC236}">
                  <a16:creationId xmlns:a16="http://schemas.microsoft.com/office/drawing/2014/main" id="{A7D6DEE1-2254-2340-92B2-4425F8E414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75" name="Rectangle 32">
              <a:extLst>
                <a:ext uri="{FF2B5EF4-FFF2-40B4-BE49-F238E27FC236}">
                  <a16:creationId xmlns:a16="http://schemas.microsoft.com/office/drawing/2014/main" id="{CD0F76A8-F2F6-A040-A641-8C6DD2B4D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59" name="Oval 33">
              <a:extLst>
                <a:ext uri="{FF2B5EF4-FFF2-40B4-BE49-F238E27FC236}">
                  <a16:creationId xmlns:a16="http://schemas.microsoft.com/office/drawing/2014/main" id="{021DFE64-FE6B-AF4B-A487-798FD40EE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5" name="Oval 34">
              <a:extLst>
                <a:ext uri="{FF2B5EF4-FFF2-40B4-BE49-F238E27FC236}">
                  <a16:creationId xmlns:a16="http://schemas.microsoft.com/office/drawing/2014/main" id="{D7221543-9DA7-9C4F-BF64-841725D58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6" name="Line 35">
              <a:extLst>
                <a:ext uri="{FF2B5EF4-FFF2-40B4-BE49-F238E27FC236}">
                  <a16:creationId xmlns:a16="http://schemas.microsoft.com/office/drawing/2014/main" id="{3AA9DB23-022C-B843-ACB1-9CD5A8D489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7" name="Line 36">
              <a:extLst>
                <a:ext uri="{FF2B5EF4-FFF2-40B4-BE49-F238E27FC236}">
                  <a16:creationId xmlns:a16="http://schemas.microsoft.com/office/drawing/2014/main" id="{AAE6AF87-B018-8A44-81E6-B8267ADC39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8" name="Rectangle 37">
              <a:extLst>
                <a:ext uri="{FF2B5EF4-FFF2-40B4-BE49-F238E27FC236}">
                  <a16:creationId xmlns:a16="http://schemas.microsoft.com/office/drawing/2014/main" id="{E486C5EC-F3AE-514D-8BFC-C15DDC7BC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3" name="Oval 38">
              <a:extLst>
                <a:ext uri="{FF2B5EF4-FFF2-40B4-BE49-F238E27FC236}">
                  <a16:creationId xmlns:a16="http://schemas.microsoft.com/office/drawing/2014/main" id="{D570042E-655B-9244-B2DE-DD6B84D18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4" name="Oval 39">
              <a:extLst>
                <a:ext uri="{FF2B5EF4-FFF2-40B4-BE49-F238E27FC236}">
                  <a16:creationId xmlns:a16="http://schemas.microsoft.com/office/drawing/2014/main" id="{209FDC48-A133-7C43-A4F4-AEC33B239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5" name="Line 40">
              <a:extLst>
                <a:ext uri="{FF2B5EF4-FFF2-40B4-BE49-F238E27FC236}">
                  <a16:creationId xmlns:a16="http://schemas.microsoft.com/office/drawing/2014/main" id="{6C737D5E-249D-704B-8624-06BC6AF83F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6" name="Line 41">
              <a:extLst>
                <a:ext uri="{FF2B5EF4-FFF2-40B4-BE49-F238E27FC236}">
                  <a16:creationId xmlns:a16="http://schemas.microsoft.com/office/drawing/2014/main" id="{2BB65E91-5543-2A4A-83D1-AF4BD2A561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7" name="Rectangle 42">
              <a:extLst>
                <a:ext uri="{FF2B5EF4-FFF2-40B4-BE49-F238E27FC236}">
                  <a16:creationId xmlns:a16="http://schemas.microsoft.com/office/drawing/2014/main" id="{31754303-C1B0-564A-BC8B-D1994E226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8" name="Oval 43">
              <a:extLst>
                <a:ext uri="{FF2B5EF4-FFF2-40B4-BE49-F238E27FC236}">
                  <a16:creationId xmlns:a16="http://schemas.microsoft.com/office/drawing/2014/main" id="{5EBC6ED3-D791-D849-8DF4-6EEC31DF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9" name="Oval 44">
              <a:extLst>
                <a:ext uri="{FF2B5EF4-FFF2-40B4-BE49-F238E27FC236}">
                  <a16:creationId xmlns:a16="http://schemas.microsoft.com/office/drawing/2014/main" id="{69D4B18F-1B3D-AA47-B609-E5E0116A4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3" name="Line 45">
              <a:extLst>
                <a:ext uri="{FF2B5EF4-FFF2-40B4-BE49-F238E27FC236}">
                  <a16:creationId xmlns:a16="http://schemas.microsoft.com/office/drawing/2014/main" id="{6B623BCC-754E-AD43-A91B-5BE9046197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5" name="Line 46">
              <a:extLst>
                <a:ext uri="{FF2B5EF4-FFF2-40B4-BE49-F238E27FC236}">
                  <a16:creationId xmlns:a16="http://schemas.microsoft.com/office/drawing/2014/main" id="{70C54C4E-9E9A-CB4F-9BAD-759F10AB73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7" name="Rectangle 47">
              <a:extLst>
                <a:ext uri="{FF2B5EF4-FFF2-40B4-BE49-F238E27FC236}">
                  <a16:creationId xmlns:a16="http://schemas.microsoft.com/office/drawing/2014/main" id="{48B02502-224F-614A-AF74-CA45B87B4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2" name="Oval 48">
              <a:extLst>
                <a:ext uri="{FF2B5EF4-FFF2-40B4-BE49-F238E27FC236}">
                  <a16:creationId xmlns:a16="http://schemas.microsoft.com/office/drawing/2014/main" id="{1CBE76C4-29B1-DF47-8C80-E056EC01F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3" name="Freeform 49">
              <a:extLst>
                <a:ext uri="{FF2B5EF4-FFF2-40B4-BE49-F238E27FC236}">
                  <a16:creationId xmlns:a16="http://schemas.microsoft.com/office/drawing/2014/main" id="{F7C58F3A-0B59-CE40-8968-EFD5B03D5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8" name="Freeform 50">
              <a:extLst>
                <a:ext uri="{FF2B5EF4-FFF2-40B4-BE49-F238E27FC236}">
                  <a16:creationId xmlns:a16="http://schemas.microsoft.com/office/drawing/2014/main" id="{5CA0B20D-583A-724F-8F77-3D2EE0DD0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3" name="Freeform 51">
              <a:extLst>
                <a:ext uri="{FF2B5EF4-FFF2-40B4-BE49-F238E27FC236}">
                  <a16:creationId xmlns:a16="http://schemas.microsoft.com/office/drawing/2014/main" id="{F9705D5A-4067-4E46-97EF-A4A7592F8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4" name="Freeform 52">
              <a:extLst>
                <a:ext uri="{FF2B5EF4-FFF2-40B4-BE49-F238E27FC236}">
                  <a16:creationId xmlns:a16="http://schemas.microsoft.com/office/drawing/2014/main" id="{22C3BA86-2C31-C244-BCC8-F79B83E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5" name="Freeform 53">
              <a:extLst>
                <a:ext uri="{FF2B5EF4-FFF2-40B4-BE49-F238E27FC236}">
                  <a16:creationId xmlns:a16="http://schemas.microsoft.com/office/drawing/2014/main" id="{36BA8254-18D7-D841-8B10-CF1677FF4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6" name="Freeform 54">
              <a:extLst>
                <a:ext uri="{FF2B5EF4-FFF2-40B4-BE49-F238E27FC236}">
                  <a16:creationId xmlns:a16="http://schemas.microsoft.com/office/drawing/2014/main" id="{FDD9D6F7-B6B7-8C4F-B4CD-8A42B44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7" name="Freeform 55">
              <a:extLst>
                <a:ext uri="{FF2B5EF4-FFF2-40B4-BE49-F238E27FC236}">
                  <a16:creationId xmlns:a16="http://schemas.microsoft.com/office/drawing/2014/main" id="{0EEE8685-1A2C-124B-AEBC-CE60F9527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8" name="Freeform 56">
              <a:extLst>
                <a:ext uri="{FF2B5EF4-FFF2-40B4-BE49-F238E27FC236}">
                  <a16:creationId xmlns:a16="http://schemas.microsoft.com/office/drawing/2014/main" id="{CDFCCD1A-99F5-3248-A9D4-80A4A3508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9" name="Freeform 57">
              <a:extLst>
                <a:ext uri="{FF2B5EF4-FFF2-40B4-BE49-F238E27FC236}">
                  <a16:creationId xmlns:a16="http://schemas.microsoft.com/office/drawing/2014/main" id="{8158BEB1-D7DD-304F-93D8-B63A3B9F7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50" name="Group 58">
              <a:extLst>
                <a:ext uri="{FF2B5EF4-FFF2-40B4-BE49-F238E27FC236}">
                  <a16:creationId xmlns:a16="http://schemas.microsoft.com/office/drawing/2014/main" id="{5708D0AB-39B8-5F4D-964A-583102F20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2" y="1744"/>
              <a:ext cx="245" cy="271"/>
              <a:chOff x="2934" y="2425"/>
              <a:chExt cx="249" cy="271"/>
            </a:xfrm>
          </p:grpSpPr>
          <p:sp>
            <p:nvSpPr>
              <p:cNvPr id="476" name="Rectangle 59">
                <a:extLst>
                  <a:ext uri="{FF2B5EF4-FFF2-40B4-BE49-F238E27FC236}">
                    <a16:creationId xmlns:a16="http://schemas.microsoft.com/office/drawing/2014/main" id="{698B8676-76A7-4C47-8D65-7AD44E1F8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77" name="Text Box 60">
                <a:extLst>
                  <a:ext uri="{FF2B5EF4-FFF2-40B4-BE49-F238E27FC236}">
                    <a16:creationId xmlns:a16="http://schemas.microsoft.com/office/drawing/2014/main" id="{5163CA4B-303D-0E4C-B36C-0EB9193499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4" y="2425"/>
                <a:ext cx="249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u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51" name="Group 61">
              <a:extLst>
                <a:ext uri="{FF2B5EF4-FFF2-40B4-BE49-F238E27FC236}">
                  <a16:creationId xmlns:a16="http://schemas.microsoft.com/office/drawing/2014/main" id="{22504589-6EDA-CD46-9F6D-B4E53859C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2128"/>
              <a:ext cx="236" cy="271"/>
              <a:chOff x="2938" y="2425"/>
              <a:chExt cx="240" cy="271"/>
            </a:xfrm>
          </p:grpSpPr>
          <p:sp>
            <p:nvSpPr>
              <p:cNvPr id="474" name="Rectangle 62">
                <a:extLst>
                  <a:ext uri="{FF2B5EF4-FFF2-40B4-BE49-F238E27FC236}">
                    <a16:creationId xmlns:a16="http://schemas.microsoft.com/office/drawing/2014/main" id="{B5EB60BB-0E5E-C14B-B24B-878829D35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75" name="Text Box 63">
                <a:extLst>
                  <a:ext uri="{FF2B5EF4-FFF2-40B4-BE49-F238E27FC236}">
                    <a16:creationId xmlns:a16="http://schemas.microsoft.com/office/drawing/2014/main" id="{AC01CA65-68FA-E340-BE13-4C47DBA310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y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52" name="Group 64">
              <a:extLst>
                <a:ext uri="{FF2B5EF4-FFF2-40B4-BE49-F238E27FC236}">
                  <a16:creationId xmlns:a16="http://schemas.microsoft.com/office/drawing/2014/main" id="{7E66326C-FC5C-CB48-9635-4D30ECB15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4" y="2095"/>
              <a:ext cx="252" cy="310"/>
              <a:chOff x="2931" y="2395"/>
              <a:chExt cx="253" cy="310"/>
            </a:xfrm>
          </p:grpSpPr>
          <p:sp>
            <p:nvSpPr>
              <p:cNvPr id="472" name="Rectangle 65">
                <a:extLst>
                  <a:ext uri="{FF2B5EF4-FFF2-40B4-BE49-F238E27FC236}">
                    <a16:creationId xmlns:a16="http://schemas.microsoft.com/office/drawing/2014/main" id="{6BF35853-D616-6B43-8985-14AABE1F7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73" name="Text Box 66">
                <a:extLst>
                  <a:ext uri="{FF2B5EF4-FFF2-40B4-BE49-F238E27FC236}">
                    <a16:creationId xmlns:a16="http://schemas.microsoft.com/office/drawing/2014/main" id="{3282D7A0-A2E9-7F4B-A22E-01546569C5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1" y="2395"/>
                <a:ext cx="253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x</a:t>
                </a:r>
              </a:p>
            </p:txBody>
          </p:sp>
        </p:grpSp>
        <p:grpSp>
          <p:nvGrpSpPr>
            <p:cNvPr id="453" name="Group 67">
              <a:extLst>
                <a:ext uri="{FF2B5EF4-FFF2-40B4-BE49-F238E27FC236}">
                  <a16:creationId xmlns:a16="http://schemas.microsoft.com/office/drawing/2014/main" id="{3104BBAE-4F76-E649-85DB-F84D22362B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3" y="1438"/>
              <a:ext cx="272" cy="271"/>
              <a:chOff x="2920" y="2425"/>
              <a:chExt cx="276" cy="271"/>
            </a:xfrm>
          </p:grpSpPr>
          <p:sp>
            <p:nvSpPr>
              <p:cNvPr id="470" name="Rectangle 68">
                <a:extLst>
                  <a:ext uri="{FF2B5EF4-FFF2-40B4-BE49-F238E27FC236}">
                    <a16:creationId xmlns:a16="http://schemas.microsoft.com/office/drawing/2014/main" id="{0CEE42FC-526E-AB47-8798-637A64848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71" name="Text Box 69">
                <a:extLst>
                  <a:ext uri="{FF2B5EF4-FFF2-40B4-BE49-F238E27FC236}">
                    <a16:creationId xmlns:a16="http://schemas.microsoft.com/office/drawing/2014/main" id="{BD20AA39-4C83-B348-A22B-DC09D5E679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0" y="2425"/>
                <a:ext cx="276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w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54" name="Group 70">
              <a:extLst>
                <a:ext uri="{FF2B5EF4-FFF2-40B4-BE49-F238E27FC236}">
                  <a16:creationId xmlns:a16="http://schemas.microsoft.com/office/drawing/2014/main" id="{76A8AB1F-2271-4C40-97FF-558125D0E3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7" y="1438"/>
              <a:ext cx="236" cy="271"/>
              <a:chOff x="2938" y="2425"/>
              <a:chExt cx="240" cy="271"/>
            </a:xfrm>
          </p:grpSpPr>
          <p:sp>
            <p:nvSpPr>
              <p:cNvPr id="468" name="Rectangle 71">
                <a:extLst>
                  <a:ext uri="{FF2B5EF4-FFF2-40B4-BE49-F238E27FC236}">
                    <a16:creationId xmlns:a16="http://schemas.microsoft.com/office/drawing/2014/main" id="{8A1243C8-B070-1144-AFC1-660A0D476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69" name="Text Box 72">
                <a:extLst>
                  <a:ext uri="{FF2B5EF4-FFF2-40B4-BE49-F238E27FC236}">
                    <a16:creationId xmlns:a16="http://schemas.microsoft.com/office/drawing/2014/main" id="{0A633A5D-CB9F-9D4A-9828-FA8DAB76D8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v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55" name="Group 73">
              <a:extLst>
                <a:ext uri="{FF2B5EF4-FFF2-40B4-BE49-F238E27FC236}">
                  <a16:creationId xmlns:a16="http://schemas.microsoft.com/office/drawing/2014/main" id="{1F39B98B-5A5F-9A45-8998-1BA51D5362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9" y="1756"/>
              <a:ext cx="252" cy="310"/>
              <a:chOff x="2929" y="2395"/>
              <a:chExt cx="255" cy="310"/>
            </a:xfrm>
          </p:grpSpPr>
          <p:sp>
            <p:nvSpPr>
              <p:cNvPr id="466" name="Rectangle 74">
                <a:extLst>
                  <a:ext uri="{FF2B5EF4-FFF2-40B4-BE49-F238E27FC236}">
                    <a16:creationId xmlns:a16="http://schemas.microsoft.com/office/drawing/2014/main" id="{6D133BDC-CBD5-E04A-956A-CB070C46E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67" name="Text Box 75">
                <a:extLst>
                  <a:ext uri="{FF2B5EF4-FFF2-40B4-BE49-F238E27FC236}">
                    <a16:creationId xmlns:a16="http://schemas.microsoft.com/office/drawing/2014/main" id="{E22274D1-6BF0-6F4F-AA7F-923617C444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9" y="2395"/>
                <a:ext cx="255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z</a:t>
                </a:r>
              </a:p>
            </p:txBody>
          </p:sp>
        </p:grpSp>
        <p:sp>
          <p:nvSpPr>
            <p:cNvPr id="456" name="Text Box 76">
              <a:extLst>
                <a:ext uri="{FF2B5EF4-FFF2-40B4-BE49-F238E27FC236}">
                  <a16:creationId xmlns:a16="http://schemas.microsoft.com/office/drawing/2014/main" id="{E87F994C-88BC-7843-84FF-C20876A28A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4" y="1568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457" name="Text Box 77">
              <a:extLst>
                <a:ext uri="{FF2B5EF4-FFF2-40B4-BE49-F238E27FC236}">
                  <a16:creationId xmlns:a16="http://schemas.microsoft.com/office/drawing/2014/main" id="{D6E661FA-C756-184B-8F8C-454F6D2F20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2" y="1787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458" name="Text Box 78">
              <a:extLst>
                <a:ext uri="{FF2B5EF4-FFF2-40B4-BE49-F238E27FC236}">
                  <a16:creationId xmlns:a16="http://schemas.microsoft.com/office/drawing/2014/main" id="{7AAD1753-0153-BE49-9A5A-86A6144677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7" y="2000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459" name="Text Box 79">
              <a:extLst>
                <a:ext uri="{FF2B5EF4-FFF2-40B4-BE49-F238E27FC236}">
                  <a16:creationId xmlns:a16="http://schemas.microsoft.com/office/drawing/2014/main" id="{CE9F4FB6-1319-824C-8EE6-E829F9B81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6" y="1880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460" name="Text Box 80">
              <a:extLst>
                <a:ext uri="{FF2B5EF4-FFF2-40B4-BE49-F238E27FC236}">
                  <a16:creationId xmlns:a16="http://schemas.microsoft.com/office/drawing/2014/main" id="{C479D34B-E495-6941-B1B8-7C27A07FA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3" y="2234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461" name="Text Box 81">
              <a:extLst>
                <a:ext uri="{FF2B5EF4-FFF2-40B4-BE49-F238E27FC236}">
                  <a16:creationId xmlns:a16="http://schemas.microsoft.com/office/drawing/2014/main" id="{651E935E-97A1-694E-90ED-DA0D52808F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3" y="1805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462" name="Text Box 82">
              <a:extLst>
                <a:ext uri="{FF2B5EF4-FFF2-40B4-BE49-F238E27FC236}">
                  <a16:creationId xmlns:a16="http://schemas.microsoft.com/office/drawing/2014/main" id="{BCE34168-89E8-CA4E-B734-D7785C5D4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3" y="2069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463" name="Text Box 83">
              <a:extLst>
                <a:ext uri="{FF2B5EF4-FFF2-40B4-BE49-F238E27FC236}">
                  <a16:creationId xmlns:a16="http://schemas.microsoft.com/office/drawing/2014/main" id="{E61D1248-702D-AA4E-A62B-3B6DB88743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6" y="1532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5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464" name="Text Box 84">
              <a:extLst>
                <a:ext uri="{FF2B5EF4-FFF2-40B4-BE49-F238E27FC236}">
                  <a16:creationId xmlns:a16="http://schemas.microsoft.com/office/drawing/2014/main" id="{8E7448E7-B23E-9A4A-947C-66285C7E1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1" y="1382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465" name="Text Box 85">
              <a:extLst>
                <a:ext uri="{FF2B5EF4-FFF2-40B4-BE49-F238E27FC236}">
                  <a16:creationId xmlns:a16="http://schemas.microsoft.com/office/drawing/2014/main" id="{EFA31E11-E078-ED44-8DB8-4912DC4806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0" y="1115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5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490" name="Text Box 9">
            <a:extLst>
              <a:ext uri="{FF2B5EF4-FFF2-40B4-BE49-F238E27FC236}">
                <a16:creationId xmlns:a16="http://schemas.microsoft.com/office/drawing/2014/main" id="{7264032F-FC16-7043-941E-B120E8ED9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1342" y="3256464"/>
            <a:ext cx="44114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4,y</a:t>
            </a:r>
          </a:p>
        </p:txBody>
      </p:sp>
      <p:sp>
        <p:nvSpPr>
          <p:cNvPr id="495" name="Text Box 6">
            <a:extLst>
              <a:ext uri="{FF2B5EF4-FFF2-40B4-BE49-F238E27FC236}">
                <a16:creationId xmlns:a16="http://schemas.microsoft.com/office/drawing/2014/main" id="{A24F37E4-4175-D247-9C29-BC40A27B5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9293" y="2082313"/>
            <a:ext cx="101983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D(w),p(w)</a:t>
            </a:r>
          </a:p>
        </p:txBody>
      </p:sp>
      <p:sp>
        <p:nvSpPr>
          <p:cNvPr id="498" name="Text Box 6">
            <a:extLst>
              <a:ext uri="{FF2B5EF4-FFF2-40B4-BE49-F238E27FC236}">
                <a16:creationId xmlns:a16="http://schemas.microsoft.com/office/drawing/2014/main" id="{64BB3F8B-CE19-1C41-B2C9-B564AF1B5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1445" y="3076288"/>
            <a:ext cx="1019831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D(w),p(w)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5,u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4,x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3,y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3,y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973CA4-9B72-A545-BA9F-40D90EB8CE03}"/>
              </a:ext>
            </a:extLst>
          </p:cNvPr>
          <p:cNvGrpSpPr/>
          <p:nvPr/>
        </p:nvGrpSpPr>
        <p:grpSpPr>
          <a:xfrm>
            <a:off x="4119438" y="3006841"/>
            <a:ext cx="3393053" cy="328274"/>
            <a:chOff x="5492583" y="2866120"/>
            <a:chExt cx="4524070" cy="437698"/>
          </a:xfrm>
        </p:grpSpPr>
        <p:sp>
          <p:nvSpPr>
            <p:cNvPr id="489" name="Text Box 9">
              <a:extLst>
                <a:ext uri="{FF2B5EF4-FFF2-40B4-BE49-F238E27FC236}">
                  <a16:creationId xmlns:a16="http://schemas.microsoft.com/office/drawing/2014/main" id="{AF5565C2-0153-3D44-85CB-BBD065682D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8457" y="2872932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4,y</a:t>
              </a:r>
            </a:p>
          </p:txBody>
        </p:sp>
        <p:sp>
          <p:nvSpPr>
            <p:cNvPr id="499" name="Text Box 6">
              <a:extLst>
                <a:ext uri="{FF2B5EF4-FFF2-40B4-BE49-F238E27FC236}">
                  <a16:creationId xmlns:a16="http://schemas.microsoft.com/office/drawing/2014/main" id="{B7834F0D-0E0E-F04D-A076-86B8692EF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2583" y="2866120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3,y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3A2ED86-B66C-0F49-818B-087416791E66}"/>
              </a:ext>
            </a:extLst>
          </p:cNvPr>
          <p:cNvGrpSpPr/>
          <p:nvPr/>
        </p:nvGrpSpPr>
        <p:grpSpPr>
          <a:xfrm>
            <a:off x="3150757" y="2320725"/>
            <a:ext cx="4306429" cy="324249"/>
            <a:chOff x="4201009" y="1951300"/>
            <a:chExt cx="5741905" cy="432332"/>
          </a:xfrm>
        </p:grpSpPr>
        <p:sp>
          <p:nvSpPr>
            <p:cNvPr id="249" name="Text Box 6">
              <a:extLst>
                <a:ext uri="{FF2B5EF4-FFF2-40B4-BE49-F238E27FC236}">
                  <a16:creationId xmlns:a16="http://schemas.microsoft.com/office/drawing/2014/main" id="{CD4FA9CE-7149-A440-83C1-21E98C3A6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7983" y="1951300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5,u</a:t>
              </a:r>
            </a:p>
          </p:txBody>
        </p:sp>
        <p:sp>
          <p:nvSpPr>
            <p:cNvPr id="483" name="Text Box 9">
              <a:extLst>
                <a:ext uri="{FF2B5EF4-FFF2-40B4-BE49-F238E27FC236}">
                  <a16:creationId xmlns:a16="http://schemas.microsoft.com/office/drawing/2014/main" id="{451C47E2-E094-7147-A23C-5212BC8FB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4333" y="1975893"/>
              <a:ext cx="4385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493" name="Text Box 9">
              <a:extLst>
                <a:ext uri="{FF2B5EF4-FFF2-40B4-BE49-F238E27FC236}">
                  <a16:creationId xmlns:a16="http://schemas.microsoft.com/office/drawing/2014/main" id="{77161A6C-F59E-E646-A81F-7F211BDD0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8933" y="1974449"/>
              <a:ext cx="43858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494" name="Text Box 7">
              <a:extLst>
                <a:ext uri="{FF2B5EF4-FFF2-40B4-BE49-F238E27FC236}">
                  <a16:creationId xmlns:a16="http://schemas.microsoft.com/office/drawing/2014/main" id="{052BF5DE-999E-0047-B15A-B0A0D539A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3383" y="1951300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1,u</a:t>
              </a:r>
            </a:p>
          </p:txBody>
        </p:sp>
        <p:sp>
          <p:nvSpPr>
            <p:cNvPr id="500" name="Text Box 5">
              <a:extLst>
                <a:ext uri="{FF2B5EF4-FFF2-40B4-BE49-F238E27FC236}">
                  <a16:creationId xmlns:a16="http://schemas.microsoft.com/office/drawing/2014/main" id="{39318546-EB10-7141-A532-7477C3F92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1952745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E6F247-A516-EB44-B218-3523C7F15256}"/>
              </a:ext>
            </a:extLst>
          </p:cNvPr>
          <p:cNvGrpSpPr/>
          <p:nvPr/>
        </p:nvGrpSpPr>
        <p:grpSpPr>
          <a:xfrm>
            <a:off x="3150757" y="2548962"/>
            <a:ext cx="4306429" cy="335418"/>
            <a:chOff x="4201009" y="2255616"/>
            <a:chExt cx="5741905" cy="447224"/>
          </a:xfrm>
        </p:grpSpPr>
        <p:sp>
          <p:nvSpPr>
            <p:cNvPr id="487" name="Text Box 9">
              <a:extLst>
                <a:ext uri="{FF2B5EF4-FFF2-40B4-BE49-F238E27FC236}">
                  <a16:creationId xmlns:a16="http://schemas.microsoft.com/office/drawing/2014/main" id="{6DD8D8CE-3DDC-DF48-BBFB-EBDD1F2212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4333" y="2301915"/>
              <a:ext cx="438581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  <a:latin typeface="Comic Sans MS" charset="0"/>
                </a:rPr>
                <a:t>∞</a:t>
              </a: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492" name="Text Box 8">
              <a:extLst>
                <a:ext uri="{FF2B5EF4-FFF2-40B4-BE49-F238E27FC236}">
                  <a16:creationId xmlns:a16="http://schemas.microsoft.com/office/drawing/2014/main" id="{9DBF3B61-BEF7-8A40-AF7C-22BFA4A5F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44633" y="2260379"/>
              <a:ext cx="58819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2,x</a:t>
              </a:r>
            </a:p>
          </p:txBody>
        </p:sp>
        <p:sp>
          <p:nvSpPr>
            <p:cNvPr id="496" name="Text Box 6">
              <a:extLst>
                <a:ext uri="{FF2B5EF4-FFF2-40B4-BE49-F238E27FC236}">
                  <a16:creationId xmlns:a16="http://schemas.microsoft.com/office/drawing/2014/main" id="{F4E69EDF-A458-174E-A9A1-51CA8C7BCF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4157" y="2271953"/>
              <a:ext cx="58819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4,x</a:t>
              </a:r>
            </a:p>
          </p:txBody>
        </p:sp>
        <p:sp>
          <p:nvSpPr>
            <p:cNvPr id="501" name="Text Box 5">
              <a:extLst>
                <a:ext uri="{FF2B5EF4-FFF2-40B4-BE49-F238E27FC236}">
                  <a16:creationId xmlns:a16="http://schemas.microsoft.com/office/drawing/2014/main" id="{3ACD38CB-FB5D-F74D-8F1B-D1ED776529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2255616"/>
              <a:ext cx="60315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D9389ED-B03B-214C-ADF2-72A54A5A4AFE}"/>
              </a:ext>
            </a:extLst>
          </p:cNvPr>
          <p:cNvGrpSpPr/>
          <p:nvPr/>
        </p:nvGrpSpPr>
        <p:grpSpPr>
          <a:xfrm>
            <a:off x="3150756" y="2767435"/>
            <a:ext cx="4361733" cy="344099"/>
            <a:chOff x="4201009" y="2546912"/>
            <a:chExt cx="5815643" cy="458798"/>
          </a:xfrm>
        </p:grpSpPr>
        <p:sp>
          <p:nvSpPr>
            <p:cNvPr id="488" name="Text Box 9">
              <a:extLst>
                <a:ext uri="{FF2B5EF4-FFF2-40B4-BE49-F238E27FC236}">
                  <a16:creationId xmlns:a16="http://schemas.microsoft.com/office/drawing/2014/main" id="{A038CE8D-1564-2D4D-A52D-5FACBB86FE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8456" y="2546912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4,y</a:t>
              </a:r>
            </a:p>
          </p:txBody>
        </p:sp>
        <p:sp>
          <p:nvSpPr>
            <p:cNvPr id="497" name="Text Box 6">
              <a:extLst>
                <a:ext uri="{FF2B5EF4-FFF2-40B4-BE49-F238E27FC236}">
                  <a16:creationId xmlns:a16="http://schemas.microsoft.com/office/drawing/2014/main" id="{A382A71E-E492-4443-89C5-C12D644FE7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4158" y="2574824"/>
              <a:ext cx="588196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3,y</a:t>
              </a:r>
            </a:p>
          </p:txBody>
        </p:sp>
        <p:sp>
          <p:nvSpPr>
            <p:cNvPr id="502" name="Text Box 5">
              <a:extLst>
                <a:ext uri="{FF2B5EF4-FFF2-40B4-BE49-F238E27FC236}">
                  <a16:creationId xmlns:a16="http://schemas.microsoft.com/office/drawing/2014/main" id="{C9B2A270-7336-FE45-A405-3057D86CB1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009" y="2558487"/>
              <a:ext cx="603157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2,u</a:t>
              </a:r>
            </a:p>
          </p:txBody>
        </p:sp>
      </p:grpSp>
      <p:sp>
        <p:nvSpPr>
          <p:cNvPr id="503" name="Text Box 4">
            <a:extLst>
              <a:ext uri="{FF2B5EF4-FFF2-40B4-BE49-F238E27FC236}">
                <a16:creationId xmlns:a16="http://schemas.microsoft.com/office/drawing/2014/main" id="{E994D46E-7D0F-9843-807C-ABB0D4B5F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531" y="3473310"/>
            <a:ext cx="81624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uxyvwz</a:t>
            </a:r>
          </a:p>
        </p:txBody>
      </p:sp>
      <p:sp>
        <p:nvSpPr>
          <p:cNvPr id="504" name="Text Box 4">
            <a:extLst>
              <a:ext uri="{FF2B5EF4-FFF2-40B4-BE49-F238E27FC236}">
                <a16:creationId xmlns:a16="http://schemas.microsoft.com/office/drawing/2014/main" id="{0A3ED467-D430-4A47-866D-6A5E75B0C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839" y="3241445"/>
            <a:ext cx="7200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uxyvw</a:t>
            </a:r>
          </a:p>
        </p:txBody>
      </p:sp>
      <p:sp>
        <p:nvSpPr>
          <p:cNvPr id="505" name="Text Box 4">
            <a:extLst>
              <a:ext uri="{FF2B5EF4-FFF2-40B4-BE49-F238E27FC236}">
                <a16:creationId xmlns:a16="http://schemas.microsoft.com/office/drawing/2014/main" id="{DBDC054B-9144-E046-848B-AA4FB410A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7066" y="2999823"/>
            <a:ext cx="58060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uxyv</a:t>
            </a:r>
          </a:p>
        </p:txBody>
      </p:sp>
      <p:sp>
        <p:nvSpPr>
          <p:cNvPr id="506" name="Text Box 4">
            <a:extLst>
              <a:ext uri="{FF2B5EF4-FFF2-40B4-BE49-F238E27FC236}">
                <a16:creationId xmlns:a16="http://schemas.microsoft.com/office/drawing/2014/main" id="{BBFEB9F8-55C5-9340-9F0D-07D6265CD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011" y="2767098"/>
            <a:ext cx="48442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uxy</a:t>
            </a:r>
          </a:p>
        </p:txBody>
      </p:sp>
      <p:sp>
        <p:nvSpPr>
          <p:cNvPr id="507" name="Text Box 4">
            <a:extLst>
              <a:ext uri="{FF2B5EF4-FFF2-40B4-BE49-F238E27FC236}">
                <a16:creationId xmlns:a16="http://schemas.microsoft.com/office/drawing/2014/main" id="{2AA27EEE-C105-4546-92C9-79D7A34AE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2320" y="2538390"/>
            <a:ext cx="38824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ux</a:t>
            </a:r>
          </a:p>
        </p:txBody>
      </p:sp>
      <p:sp>
        <p:nvSpPr>
          <p:cNvPr id="508" name="Text Box 4">
            <a:extLst>
              <a:ext uri="{FF2B5EF4-FFF2-40B4-BE49-F238E27FC236}">
                <a16:creationId xmlns:a16="http://schemas.microsoft.com/office/drawing/2014/main" id="{46A6DAE9-5634-E343-888C-DBD504BE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069" y="2313485"/>
            <a:ext cx="29206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5C6A08-435F-074A-8CB5-94B5718AAF55}"/>
              </a:ext>
            </a:extLst>
          </p:cNvPr>
          <p:cNvCxnSpPr/>
          <p:nvPr/>
        </p:nvCxnSpPr>
        <p:spPr>
          <a:xfrm>
            <a:off x="1279573" y="258477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A3B06771-707C-C549-B117-3063EC3738D7}"/>
              </a:ext>
            </a:extLst>
          </p:cNvPr>
          <p:cNvCxnSpPr/>
          <p:nvPr/>
        </p:nvCxnSpPr>
        <p:spPr>
          <a:xfrm>
            <a:off x="1286237" y="2811925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1D62FDB7-4F58-C84F-A936-529AACBF81D5}"/>
              </a:ext>
            </a:extLst>
          </p:cNvPr>
          <p:cNvCxnSpPr/>
          <p:nvPr/>
        </p:nvCxnSpPr>
        <p:spPr>
          <a:xfrm>
            <a:off x="1289438" y="304254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F671747E-F7E7-174E-B66B-4158AC0C73AC}"/>
              </a:ext>
            </a:extLst>
          </p:cNvPr>
          <p:cNvCxnSpPr/>
          <p:nvPr/>
        </p:nvCxnSpPr>
        <p:spPr>
          <a:xfrm>
            <a:off x="1289176" y="3276622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A48E9275-8476-9244-A5FE-18548D30A1B6}"/>
              </a:ext>
            </a:extLst>
          </p:cNvPr>
          <p:cNvCxnSpPr/>
          <p:nvPr/>
        </p:nvCxnSpPr>
        <p:spPr>
          <a:xfrm>
            <a:off x="1295840" y="3531483"/>
            <a:ext cx="6172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87C637-11FC-0A49-8C82-7AF7D38C6CD6}"/>
              </a:ext>
            </a:extLst>
          </p:cNvPr>
          <p:cNvSpPr txBox="1"/>
          <p:nvPr/>
        </p:nvSpPr>
        <p:spPr>
          <a:xfrm>
            <a:off x="3307465" y="1864248"/>
            <a:ext cx="280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4C80ECA4-7464-CB40-8CC6-A7EDC7E7964C}"/>
              </a:ext>
            </a:extLst>
          </p:cNvPr>
          <p:cNvSpPr txBox="1"/>
          <p:nvPr/>
        </p:nvSpPr>
        <p:spPr>
          <a:xfrm>
            <a:off x="4263824" y="1860044"/>
            <a:ext cx="3273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1052726D-C214-914F-AE65-3CE2B48F9FD7}"/>
              </a:ext>
            </a:extLst>
          </p:cNvPr>
          <p:cNvSpPr txBox="1"/>
          <p:nvPr/>
        </p:nvSpPr>
        <p:spPr>
          <a:xfrm>
            <a:off x="5246227" y="1855840"/>
            <a:ext cx="2792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5B04DCE1-2FE2-A84B-8E64-4C946D2739CC}"/>
              </a:ext>
            </a:extLst>
          </p:cNvPr>
          <p:cNvSpPr txBox="1"/>
          <p:nvPr/>
        </p:nvSpPr>
        <p:spPr>
          <a:xfrm>
            <a:off x="6245992" y="1860318"/>
            <a:ext cx="2808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524" name="TextBox 523">
            <a:extLst>
              <a:ext uri="{FF2B5EF4-FFF2-40B4-BE49-F238E27FC236}">
                <a16:creationId xmlns:a16="http://schemas.microsoft.com/office/drawing/2014/main" id="{9A4E2888-3BE6-BB46-8B3E-D324D269A9FF}"/>
              </a:ext>
            </a:extLst>
          </p:cNvPr>
          <p:cNvSpPr txBox="1"/>
          <p:nvPr/>
        </p:nvSpPr>
        <p:spPr>
          <a:xfrm>
            <a:off x="7193669" y="1873476"/>
            <a:ext cx="269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z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C9846B-B76F-EC46-B3DD-08ED42B2D986}"/>
              </a:ext>
            </a:extLst>
          </p:cNvPr>
          <p:cNvGrpSpPr/>
          <p:nvPr/>
        </p:nvGrpSpPr>
        <p:grpSpPr>
          <a:xfrm>
            <a:off x="2339616" y="1906429"/>
            <a:ext cx="3245170" cy="925320"/>
            <a:chOff x="3104054" y="1398906"/>
            <a:chExt cx="4326893" cy="1233760"/>
          </a:xfrm>
        </p:grpSpPr>
        <p:grpSp>
          <p:nvGrpSpPr>
            <p:cNvPr id="516" name="Group 515">
              <a:extLst>
                <a:ext uri="{FF2B5EF4-FFF2-40B4-BE49-F238E27FC236}">
                  <a16:creationId xmlns:a16="http://schemas.microsoft.com/office/drawing/2014/main" id="{E48D8571-6045-3E40-9668-A4DCC2FFD7ED}"/>
                </a:ext>
              </a:extLst>
            </p:cNvPr>
            <p:cNvGrpSpPr/>
            <p:nvPr/>
          </p:nvGrpSpPr>
          <p:grpSpPr>
            <a:xfrm>
              <a:off x="3104054" y="1398906"/>
              <a:ext cx="4196366" cy="1233760"/>
              <a:chOff x="239710" y="526192"/>
              <a:chExt cx="4196366" cy="1233760"/>
            </a:xfrm>
          </p:grpSpPr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68A21CC6-2268-6A4F-86A7-EE2A64DDB546}"/>
                  </a:ext>
                </a:extLst>
              </p:cNvPr>
              <p:cNvSpPr/>
              <p:nvPr/>
            </p:nvSpPr>
            <p:spPr>
              <a:xfrm>
                <a:off x="4120980" y="526192"/>
                <a:ext cx="315096" cy="29553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18" name="Straight Arrow Connector 517">
                <a:extLst>
                  <a:ext uri="{FF2B5EF4-FFF2-40B4-BE49-F238E27FC236}">
                    <a16:creationId xmlns:a16="http://schemas.microsoft.com/office/drawing/2014/main" id="{0C2832E9-BE63-D54F-9A07-797BB768C48C}"/>
                  </a:ext>
                </a:extLst>
              </p:cNvPr>
              <p:cNvCxnSpPr>
                <a:cxnSpLocks/>
                <a:stCxn id="517" idx="4"/>
                <a:endCxn id="520" idx="6"/>
              </p:cNvCxnSpPr>
              <p:nvPr/>
            </p:nvCxnSpPr>
            <p:spPr>
              <a:xfrm flipH="1">
                <a:off x="541927" y="821724"/>
                <a:ext cx="3736601" cy="790462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0" name="Oval 519">
                <a:extLst>
                  <a:ext uri="{FF2B5EF4-FFF2-40B4-BE49-F238E27FC236}">
                    <a16:creationId xmlns:a16="http://schemas.microsoft.com/office/drawing/2014/main" id="{17653CE0-07E1-464B-8144-C45075F66FA4}"/>
                  </a:ext>
                </a:extLst>
              </p:cNvPr>
              <p:cNvSpPr/>
              <p:nvPr/>
            </p:nvSpPr>
            <p:spPr>
              <a:xfrm>
                <a:off x="239710" y="1464420"/>
                <a:ext cx="302217" cy="29553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25" name="Oval 114">
              <a:extLst>
                <a:ext uri="{FF2B5EF4-FFF2-40B4-BE49-F238E27FC236}">
                  <a16:creationId xmlns:a16="http://schemas.microsoft.com/office/drawing/2014/main" id="{C682F2F6-CA7A-944A-9033-FDDB0D769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8095" y="2025569"/>
              <a:ext cx="602852" cy="30197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661659-5D13-8544-B931-6BD6A0036B25}"/>
                </a:ext>
              </a:extLst>
            </p:cNvPr>
            <p:cNvCxnSpPr>
              <a:cxnSpLocks/>
              <a:stCxn id="525" idx="0"/>
            </p:cNvCxnSpPr>
            <p:nvPr/>
          </p:nvCxnSpPr>
          <p:spPr>
            <a:xfrm flipV="1">
              <a:off x="7129521" y="1638301"/>
              <a:ext cx="484" cy="3872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E156D929-7F75-B740-BEE1-71E12F7E0BCF}"/>
              </a:ext>
            </a:extLst>
          </p:cNvPr>
          <p:cNvGrpSpPr/>
          <p:nvPr/>
        </p:nvGrpSpPr>
        <p:grpSpPr>
          <a:xfrm>
            <a:off x="2338168" y="1899191"/>
            <a:ext cx="4260849" cy="1151030"/>
            <a:chOff x="1772965" y="1097960"/>
            <a:chExt cx="5681132" cy="1534706"/>
          </a:xfrm>
        </p:grpSpPr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405B06F4-42C4-874B-8775-68CE587789F1}"/>
                </a:ext>
              </a:extLst>
            </p:cNvPr>
            <p:cNvGrpSpPr/>
            <p:nvPr/>
          </p:nvGrpSpPr>
          <p:grpSpPr>
            <a:xfrm>
              <a:off x="1772965" y="1097960"/>
              <a:ext cx="5539030" cy="1534706"/>
              <a:chOff x="-1091379" y="225246"/>
              <a:chExt cx="5539030" cy="1534706"/>
            </a:xfrm>
          </p:grpSpPr>
          <p:sp>
            <p:nvSpPr>
              <p:cNvPr id="534" name="Oval 533">
                <a:extLst>
                  <a:ext uri="{FF2B5EF4-FFF2-40B4-BE49-F238E27FC236}">
                    <a16:creationId xmlns:a16="http://schemas.microsoft.com/office/drawing/2014/main" id="{6413A5FF-0871-0C46-8A58-9D04A8AADA7E}"/>
                  </a:ext>
                </a:extLst>
              </p:cNvPr>
              <p:cNvSpPr/>
              <p:nvPr/>
            </p:nvSpPr>
            <p:spPr>
              <a:xfrm>
                <a:off x="4132555" y="225246"/>
                <a:ext cx="315096" cy="29553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5" name="Straight Arrow Connector 534">
                <a:extLst>
                  <a:ext uri="{FF2B5EF4-FFF2-40B4-BE49-F238E27FC236}">
                    <a16:creationId xmlns:a16="http://schemas.microsoft.com/office/drawing/2014/main" id="{4BBE828C-BFCA-9E42-9A8E-855E80AB79F7}"/>
                  </a:ext>
                </a:extLst>
              </p:cNvPr>
              <p:cNvCxnSpPr>
                <a:cxnSpLocks/>
                <a:stCxn id="534" idx="4"/>
                <a:endCxn id="536" idx="6"/>
              </p:cNvCxnSpPr>
              <p:nvPr/>
            </p:nvCxnSpPr>
            <p:spPr>
              <a:xfrm flipH="1">
                <a:off x="-789162" y="520778"/>
                <a:ext cx="5079265" cy="1091408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6" name="Oval 535">
                <a:extLst>
                  <a:ext uri="{FF2B5EF4-FFF2-40B4-BE49-F238E27FC236}">
                    <a16:creationId xmlns:a16="http://schemas.microsoft.com/office/drawing/2014/main" id="{29408050-96BC-544E-9C63-1E100FDDF6A2}"/>
                  </a:ext>
                </a:extLst>
              </p:cNvPr>
              <p:cNvSpPr/>
              <p:nvPr/>
            </p:nvSpPr>
            <p:spPr>
              <a:xfrm>
                <a:off x="-1091379" y="1464420"/>
                <a:ext cx="302217" cy="29553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32" name="Oval 114">
              <a:extLst>
                <a:ext uri="{FF2B5EF4-FFF2-40B4-BE49-F238E27FC236}">
                  <a16:creationId xmlns:a16="http://schemas.microsoft.com/office/drawing/2014/main" id="{685FCE3A-E651-194B-82B8-7C5CF12FA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1245" y="2025569"/>
              <a:ext cx="602852" cy="30197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cxnSp>
          <p:nvCxnSpPr>
            <p:cNvPr id="533" name="Straight Arrow Connector 532">
              <a:extLst>
                <a:ext uri="{FF2B5EF4-FFF2-40B4-BE49-F238E27FC236}">
                  <a16:creationId xmlns:a16="http://schemas.microsoft.com/office/drawing/2014/main" id="{017D4077-E857-0E47-AE8D-9DAEDC889967}"/>
                </a:ext>
              </a:extLst>
            </p:cNvPr>
            <p:cNvCxnSpPr>
              <a:cxnSpLocks/>
              <a:stCxn id="532" idx="0"/>
              <a:endCxn id="534" idx="4"/>
            </p:cNvCxnSpPr>
            <p:nvPr/>
          </p:nvCxnSpPr>
          <p:spPr>
            <a:xfrm flipV="1">
              <a:off x="7152671" y="1393492"/>
              <a:ext cx="1776" cy="63207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911D6D48-B41E-C748-8CC0-00A6299B0AAA}"/>
              </a:ext>
            </a:extLst>
          </p:cNvPr>
          <p:cNvGrpSpPr/>
          <p:nvPr/>
        </p:nvGrpSpPr>
        <p:grpSpPr>
          <a:xfrm>
            <a:off x="2331892" y="1916413"/>
            <a:ext cx="1309679" cy="1362839"/>
            <a:chOff x="5709634" y="1003247"/>
            <a:chExt cx="1746239" cy="1817119"/>
          </a:xfrm>
        </p:grpSpPr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476B669B-D835-7546-8C5D-745C28DBA626}"/>
                </a:ext>
              </a:extLst>
            </p:cNvPr>
            <p:cNvGrpSpPr/>
            <p:nvPr/>
          </p:nvGrpSpPr>
          <p:grpSpPr>
            <a:xfrm>
              <a:off x="5709634" y="1003247"/>
              <a:ext cx="1602361" cy="1817119"/>
              <a:chOff x="2845290" y="130533"/>
              <a:chExt cx="1602361" cy="1817119"/>
            </a:xfrm>
          </p:grpSpPr>
          <p:sp>
            <p:nvSpPr>
              <p:cNvPr id="541" name="Oval 540">
                <a:extLst>
                  <a:ext uri="{FF2B5EF4-FFF2-40B4-BE49-F238E27FC236}">
                    <a16:creationId xmlns:a16="http://schemas.microsoft.com/office/drawing/2014/main" id="{5000BC0A-ACF3-A743-B038-FE3A215C971F}"/>
                  </a:ext>
                </a:extLst>
              </p:cNvPr>
              <p:cNvSpPr/>
              <p:nvPr/>
            </p:nvSpPr>
            <p:spPr>
              <a:xfrm>
                <a:off x="4132555" y="130533"/>
                <a:ext cx="315096" cy="29553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42" name="Straight Arrow Connector 541">
                <a:extLst>
                  <a:ext uri="{FF2B5EF4-FFF2-40B4-BE49-F238E27FC236}">
                    <a16:creationId xmlns:a16="http://schemas.microsoft.com/office/drawing/2014/main" id="{AF172589-3BBB-8C42-AF91-ED4A3B8F251F}"/>
                  </a:ext>
                </a:extLst>
              </p:cNvPr>
              <p:cNvCxnSpPr>
                <a:cxnSpLocks/>
                <a:stCxn id="541" idx="4"/>
                <a:endCxn id="543" idx="6"/>
              </p:cNvCxnSpPr>
              <p:nvPr/>
            </p:nvCxnSpPr>
            <p:spPr>
              <a:xfrm flipH="1">
                <a:off x="3147507" y="426065"/>
                <a:ext cx="1142596" cy="1373821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3" name="Oval 542">
                <a:extLst>
                  <a:ext uri="{FF2B5EF4-FFF2-40B4-BE49-F238E27FC236}">
                    <a16:creationId xmlns:a16="http://schemas.microsoft.com/office/drawing/2014/main" id="{983583A7-CF39-514C-B2F9-EC8A8919C008}"/>
                  </a:ext>
                </a:extLst>
              </p:cNvPr>
              <p:cNvSpPr/>
              <p:nvPr/>
            </p:nvSpPr>
            <p:spPr>
              <a:xfrm>
                <a:off x="2845290" y="1652120"/>
                <a:ext cx="302217" cy="29553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39" name="Oval 114">
              <a:extLst>
                <a:ext uri="{FF2B5EF4-FFF2-40B4-BE49-F238E27FC236}">
                  <a16:creationId xmlns:a16="http://schemas.microsoft.com/office/drawing/2014/main" id="{88D76B70-8DB1-1F44-AC98-B4B908DE7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3021" y="2199189"/>
              <a:ext cx="602852" cy="30197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cxnSp>
          <p:nvCxnSpPr>
            <p:cNvPr id="540" name="Straight Arrow Connector 539">
              <a:extLst>
                <a:ext uri="{FF2B5EF4-FFF2-40B4-BE49-F238E27FC236}">
                  <a16:creationId xmlns:a16="http://schemas.microsoft.com/office/drawing/2014/main" id="{01FD8F8E-8376-A54A-8760-9722F14602E4}"/>
                </a:ext>
              </a:extLst>
            </p:cNvPr>
            <p:cNvCxnSpPr>
              <a:cxnSpLocks/>
              <a:stCxn id="539" idx="0"/>
              <a:endCxn id="541" idx="4"/>
            </p:cNvCxnSpPr>
            <p:nvPr/>
          </p:nvCxnSpPr>
          <p:spPr>
            <a:xfrm flipV="1">
              <a:off x="7154447" y="1298779"/>
              <a:ext cx="0" cy="9004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E03EF3CA-2D9B-664C-A155-84446468FB79}"/>
              </a:ext>
            </a:extLst>
          </p:cNvPr>
          <p:cNvGrpSpPr/>
          <p:nvPr/>
        </p:nvGrpSpPr>
        <p:grpSpPr>
          <a:xfrm>
            <a:off x="2312125" y="1907732"/>
            <a:ext cx="2298941" cy="1602583"/>
            <a:chOff x="4423568" y="495889"/>
            <a:chExt cx="3065254" cy="2136777"/>
          </a:xfrm>
        </p:grpSpPr>
        <p:grpSp>
          <p:nvGrpSpPr>
            <p:cNvPr id="545" name="Group 544">
              <a:extLst>
                <a:ext uri="{FF2B5EF4-FFF2-40B4-BE49-F238E27FC236}">
                  <a16:creationId xmlns:a16="http://schemas.microsoft.com/office/drawing/2014/main" id="{9E0A8781-B42F-7A49-819E-17E215845ED5}"/>
                </a:ext>
              </a:extLst>
            </p:cNvPr>
            <p:cNvGrpSpPr/>
            <p:nvPr/>
          </p:nvGrpSpPr>
          <p:grpSpPr>
            <a:xfrm>
              <a:off x="4423568" y="495889"/>
              <a:ext cx="2923151" cy="2136777"/>
              <a:chOff x="1559224" y="-376825"/>
              <a:chExt cx="2923151" cy="2136777"/>
            </a:xfrm>
          </p:grpSpPr>
          <p:sp>
            <p:nvSpPr>
              <p:cNvPr id="549" name="Oval 548">
                <a:extLst>
                  <a:ext uri="{FF2B5EF4-FFF2-40B4-BE49-F238E27FC236}">
                    <a16:creationId xmlns:a16="http://schemas.microsoft.com/office/drawing/2014/main" id="{D753C51A-4350-514E-8575-255BE71968EF}"/>
                  </a:ext>
                </a:extLst>
              </p:cNvPr>
              <p:cNvSpPr/>
              <p:nvPr/>
            </p:nvSpPr>
            <p:spPr>
              <a:xfrm>
                <a:off x="4167279" y="-376825"/>
                <a:ext cx="315096" cy="29553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50" name="Straight Arrow Connector 549">
                <a:extLst>
                  <a:ext uri="{FF2B5EF4-FFF2-40B4-BE49-F238E27FC236}">
                    <a16:creationId xmlns:a16="http://schemas.microsoft.com/office/drawing/2014/main" id="{52E7D202-00E1-0940-872A-88DE48D25A31}"/>
                  </a:ext>
                </a:extLst>
              </p:cNvPr>
              <p:cNvCxnSpPr>
                <a:cxnSpLocks/>
                <a:stCxn id="549" idx="4"/>
                <a:endCxn id="551" idx="6"/>
              </p:cNvCxnSpPr>
              <p:nvPr/>
            </p:nvCxnSpPr>
            <p:spPr>
              <a:xfrm flipH="1">
                <a:off x="1861441" y="-81293"/>
                <a:ext cx="2463386" cy="1693479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1" name="Oval 550">
                <a:extLst>
                  <a:ext uri="{FF2B5EF4-FFF2-40B4-BE49-F238E27FC236}">
                    <a16:creationId xmlns:a16="http://schemas.microsoft.com/office/drawing/2014/main" id="{0C65CD2E-F916-7F44-8015-E772F7A08327}"/>
                  </a:ext>
                </a:extLst>
              </p:cNvPr>
              <p:cNvSpPr/>
              <p:nvPr/>
            </p:nvSpPr>
            <p:spPr>
              <a:xfrm>
                <a:off x="1559224" y="1464420"/>
                <a:ext cx="302217" cy="29553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47" name="Oval 114">
              <a:extLst>
                <a:ext uri="{FF2B5EF4-FFF2-40B4-BE49-F238E27FC236}">
                  <a16:creationId xmlns:a16="http://schemas.microsoft.com/office/drawing/2014/main" id="{C71CC878-55D7-AD4F-B3B1-13953C4E6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5970" y="2025569"/>
              <a:ext cx="602852" cy="30197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cxnSp>
          <p:nvCxnSpPr>
            <p:cNvPr id="548" name="Straight Arrow Connector 547">
              <a:extLst>
                <a:ext uri="{FF2B5EF4-FFF2-40B4-BE49-F238E27FC236}">
                  <a16:creationId xmlns:a16="http://schemas.microsoft.com/office/drawing/2014/main" id="{7B56A3C2-EAE1-8E49-9661-485FF1A1FAA4}"/>
                </a:ext>
              </a:extLst>
            </p:cNvPr>
            <p:cNvCxnSpPr>
              <a:cxnSpLocks/>
              <a:stCxn id="547" idx="0"/>
              <a:endCxn id="549" idx="4"/>
            </p:cNvCxnSpPr>
            <p:nvPr/>
          </p:nvCxnSpPr>
          <p:spPr>
            <a:xfrm flipV="1">
              <a:off x="7187396" y="791421"/>
              <a:ext cx="1775" cy="12341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837723A6-32DA-4C49-8E78-4111930D0945}"/>
              </a:ext>
            </a:extLst>
          </p:cNvPr>
          <p:cNvGrpSpPr/>
          <p:nvPr/>
        </p:nvGrpSpPr>
        <p:grpSpPr>
          <a:xfrm>
            <a:off x="2313573" y="1935223"/>
            <a:ext cx="5217092" cy="1819608"/>
            <a:chOff x="534474" y="495889"/>
            <a:chExt cx="6956123" cy="2426144"/>
          </a:xfrm>
        </p:grpSpPr>
        <p:grpSp>
          <p:nvGrpSpPr>
            <p:cNvPr id="553" name="Group 552">
              <a:extLst>
                <a:ext uri="{FF2B5EF4-FFF2-40B4-BE49-F238E27FC236}">
                  <a16:creationId xmlns:a16="http://schemas.microsoft.com/office/drawing/2014/main" id="{D4AF9FEB-87B8-2440-BFF7-2388513CCB4D}"/>
                </a:ext>
              </a:extLst>
            </p:cNvPr>
            <p:cNvGrpSpPr/>
            <p:nvPr/>
          </p:nvGrpSpPr>
          <p:grpSpPr>
            <a:xfrm>
              <a:off x="534474" y="495889"/>
              <a:ext cx="6812245" cy="2426144"/>
              <a:chOff x="-2329870" y="-376825"/>
              <a:chExt cx="6812245" cy="2426144"/>
            </a:xfrm>
          </p:grpSpPr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E833C45F-B922-8B4F-A541-13D5EDF3D166}"/>
                  </a:ext>
                </a:extLst>
              </p:cNvPr>
              <p:cNvSpPr/>
              <p:nvPr/>
            </p:nvSpPr>
            <p:spPr>
              <a:xfrm>
                <a:off x="4167279" y="-376825"/>
                <a:ext cx="315096" cy="29553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57" name="Straight Arrow Connector 556">
                <a:extLst>
                  <a:ext uri="{FF2B5EF4-FFF2-40B4-BE49-F238E27FC236}">
                    <a16:creationId xmlns:a16="http://schemas.microsoft.com/office/drawing/2014/main" id="{BAC38F32-13CD-8D49-B140-20E9CE2B7D81}"/>
                  </a:ext>
                </a:extLst>
              </p:cNvPr>
              <p:cNvCxnSpPr>
                <a:cxnSpLocks/>
                <a:stCxn id="556" idx="4"/>
                <a:endCxn id="558" idx="6"/>
              </p:cNvCxnSpPr>
              <p:nvPr/>
            </p:nvCxnSpPr>
            <p:spPr>
              <a:xfrm flipH="1">
                <a:off x="-2027653" y="-81293"/>
                <a:ext cx="6352480" cy="1982846"/>
              </a:xfrm>
              <a:prstGeom prst="straightConnector1">
                <a:avLst/>
              </a:prstGeom>
              <a:ln w="158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8" name="Oval 557">
                <a:extLst>
                  <a:ext uri="{FF2B5EF4-FFF2-40B4-BE49-F238E27FC236}">
                    <a16:creationId xmlns:a16="http://schemas.microsoft.com/office/drawing/2014/main" id="{5A968801-B5C0-774E-9189-C0C84CCD1C5E}"/>
                  </a:ext>
                </a:extLst>
              </p:cNvPr>
              <p:cNvSpPr/>
              <p:nvPr/>
            </p:nvSpPr>
            <p:spPr>
              <a:xfrm>
                <a:off x="-2329870" y="1753787"/>
                <a:ext cx="302217" cy="29553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54" name="Oval 114">
              <a:extLst>
                <a:ext uri="{FF2B5EF4-FFF2-40B4-BE49-F238E27FC236}">
                  <a16:creationId xmlns:a16="http://schemas.microsoft.com/office/drawing/2014/main" id="{2DD21A52-3AB5-1146-AA26-D2C240D0B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7745" y="2326511"/>
              <a:ext cx="602852" cy="30197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000000"/>
                </a:solidFill>
                <a:latin typeface="Comic Sans MS" charset="0"/>
                <a:ea typeface="ＭＳ Ｐゴシック" charset="0"/>
              </a:endParaRPr>
            </a:p>
          </p:txBody>
        </p:sp>
        <p:cxnSp>
          <p:nvCxnSpPr>
            <p:cNvPr id="555" name="Straight Arrow Connector 554">
              <a:extLst>
                <a:ext uri="{FF2B5EF4-FFF2-40B4-BE49-F238E27FC236}">
                  <a16:creationId xmlns:a16="http://schemas.microsoft.com/office/drawing/2014/main" id="{31B6FC9B-38BD-A74B-95DB-48A86BA94800}"/>
                </a:ext>
              </a:extLst>
            </p:cNvPr>
            <p:cNvCxnSpPr>
              <a:cxnSpLocks/>
              <a:stCxn id="554" idx="0"/>
              <a:endCxn id="556" idx="4"/>
            </p:cNvCxnSpPr>
            <p:nvPr/>
          </p:nvCxnSpPr>
          <p:spPr>
            <a:xfrm flipV="1">
              <a:off x="7189171" y="791421"/>
              <a:ext cx="0" cy="153509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12457CF-2890-E146-8628-638AC5577656}"/>
              </a:ext>
            </a:extLst>
          </p:cNvPr>
          <p:cNvCxnSpPr>
            <a:cxnSpLocks/>
            <a:endCxn id="271" idx="2"/>
          </p:cNvCxnSpPr>
          <p:nvPr/>
        </p:nvCxnSpPr>
        <p:spPr>
          <a:xfrm>
            <a:off x="1468240" y="5015456"/>
            <a:ext cx="329604" cy="3215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Arrow Connector 558">
            <a:extLst>
              <a:ext uri="{FF2B5EF4-FFF2-40B4-BE49-F238E27FC236}">
                <a16:creationId xmlns:a16="http://schemas.microsoft.com/office/drawing/2014/main" id="{491C301B-8A6E-4845-BF28-577AD894F891}"/>
              </a:ext>
            </a:extLst>
          </p:cNvPr>
          <p:cNvCxnSpPr>
            <a:cxnSpLocks/>
            <a:endCxn id="414" idx="2"/>
          </p:cNvCxnSpPr>
          <p:nvPr/>
        </p:nvCxnSpPr>
        <p:spPr>
          <a:xfrm>
            <a:off x="2181530" y="5398867"/>
            <a:ext cx="440227" cy="486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Arrow Connector 559">
            <a:extLst>
              <a:ext uri="{FF2B5EF4-FFF2-40B4-BE49-F238E27FC236}">
                <a16:creationId xmlns:a16="http://schemas.microsoft.com/office/drawing/2014/main" id="{3C9D1B43-9124-3142-843B-DC7A58F1456E}"/>
              </a:ext>
            </a:extLst>
          </p:cNvPr>
          <p:cNvCxnSpPr>
            <a:cxnSpLocks/>
            <a:stCxn id="266" idx="7"/>
          </p:cNvCxnSpPr>
          <p:nvPr/>
        </p:nvCxnSpPr>
        <p:spPr>
          <a:xfrm flipV="1">
            <a:off x="1551577" y="4624811"/>
            <a:ext cx="376757" cy="21148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Arrow Connector 560">
            <a:extLst>
              <a:ext uri="{FF2B5EF4-FFF2-40B4-BE49-F238E27FC236}">
                <a16:creationId xmlns:a16="http://schemas.microsoft.com/office/drawing/2014/main" id="{8A7B92A4-0E80-6D4D-87F2-803D33EFB3E5}"/>
              </a:ext>
            </a:extLst>
          </p:cNvPr>
          <p:cNvCxnSpPr>
            <a:cxnSpLocks/>
          </p:cNvCxnSpPr>
          <p:nvPr/>
        </p:nvCxnSpPr>
        <p:spPr>
          <a:xfrm flipV="1">
            <a:off x="2808009" y="4598767"/>
            <a:ext cx="0" cy="66265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Arrow Connector 561">
            <a:extLst>
              <a:ext uri="{FF2B5EF4-FFF2-40B4-BE49-F238E27FC236}">
                <a16:creationId xmlns:a16="http://schemas.microsoft.com/office/drawing/2014/main" id="{368CBA46-10A4-6B43-8244-BF448DB2A1AB}"/>
              </a:ext>
            </a:extLst>
          </p:cNvPr>
          <p:cNvCxnSpPr>
            <a:cxnSpLocks/>
          </p:cNvCxnSpPr>
          <p:nvPr/>
        </p:nvCxnSpPr>
        <p:spPr>
          <a:xfrm flipV="1">
            <a:off x="3005484" y="5040052"/>
            <a:ext cx="455048" cy="33604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" name="Text Box 3">
            <a:extLst>
              <a:ext uri="{FF2B5EF4-FFF2-40B4-BE49-F238E27FC236}">
                <a16:creationId xmlns:a16="http://schemas.microsoft.com/office/drawing/2014/main" id="{26DB9EA5-AEE6-8446-BB60-338C393AB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0831" y="4204697"/>
            <a:ext cx="486081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50" dirty="0">
                <a:latin typeface="+mn-lt"/>
              </a:rPr>
              <a:t>find </a:t>
            </a:r>
            <a:r>
              <a:rPr lang="en-US" sz="1650" i="1" dirty="0">
                <a:latin typeface="+mn-lt"/>
              </a:rPr>
              <a:t>a</a:t>
            </a:r>
            <a:r>
              <a:rPr lang="en-US" sz="1650" dirty="0">
                <a:latin typeface="+mn-lt"/>
              </a:rPr>
              <a:t> not in </a:t>
            </a:r>
            <a:r>
              <a:rPr lang="en-US" sz="1650" i="1" dirty="0">
                <a:latin typeface="+mn-lt"/>
              </a:rPr>
              <a:t>N</a:t>
            </a:r>
            <a:r>
              <a:rPr lang="en-US" sz="1650" i="1" dirty="0">
                <a:latin typeface="+mn-lt"/>
                <a:cs typeface="Arial" charset="0"/>
              </a:rPr>
              <a:t>'</a:t>
            </a:r>
            <a:r>
              <a:rPr lang="en-US" sz="1650" i="1" dirty="0">
                <a:latin typeface="+mn-lt"/>
              </a:rPr>
              <a:t> </a:t>
            </a:r>
            <a:r>
              <a:rPr lang="en-US" sz="1650" dirty="0">
                <a:latin typeface="+mn-lt"/>
              </a:rPr>
              <a:t>such that </a:t>
            </a:r>
            <a:r>
              <a:rPr lang="en-US" sz="1650" i="1" dirty="0">
                <a:latin typeface="+mn-lt"/>
              </a:rPr>
              <a:t>D(a) </a:t>
            </a:r>
            <a:r>
              <a:rPr lang="en-US" sz="1650" dirty="0">
                <a:latin typeface="+mn-lt"/>
              </a:rPr>
              <a:t>is a minimum </a:t>
            </a:r>
          </a:p>
          <a:p>
            <a:r>
              <a:rPr lang="en-US" sz="1650" dirty="0">
                <a:latin typeface="+mn-lt"/>
              </a:rPr>
              <a:t>add </a:t>
            </a:r>
            <a:r>
              <a:rPr lang="en-US" sz="1650" i="1" dirty="0">
                <a:latin typeface="+mn-lt"/>
              </a:rPr>
              <a:t>a</a:t>
            </a:r>
            <a:r>
              <a:rPr lang="en-US" sz="1650" dirty="0">
                <a:latin typeface="+mn-lt"/>
              </a:rPr>
              <a:t> to </a:t>
            </a:r>
            <a:r>
              <a:rPr lang="en-US" sz="1650" i="1" dirty="0">
                <a:latin typeface="+mn-lt"/>
              </a:rPr>
              <a:t>N</a:t>
            </a:r>
            <a:r>
              <a:rPr lang="en-US" sz="1650" i="1" dirty="0">
                <a:latin typeface="+mn-lt"/>
                <a:cs typeface="Arial" charset="0"/>
              </a:rPr>
              <a:t>'</a:t>
            </a:r>
            <a:r>
              <a:rPr lang="en-US" sz="1650" i="1" dirty="0">
                <a:latin typeface="+mn-lt"/>
              </a:rPr>
              <a:t> </a:t>
            </a:r>
          </a:p>
          <a:p>
            <a:r>
              <a:rPr lang="en-US" sz="1650" dirty="0">
                <a:latin typeface="+mn-lt"/>
              </a:rPr>
              <a:t>update </a:t>
            </a:r>
            <a:r>
              <a:rPr lang="en-US" sz="1650" i="1" dirty="0">
                <a:latin typeface="+mn-lt"/>
              </a:rPr>
              <a:t>D(b) </a:t>
            </a:r>
            <a:r>
              <a:rPr lang="en-US" sz="1650" dirty="0">
                <a:latin typeface="+mn-lt"/>
              </a:rPr>
              <a:t>for all </a:t>
            </a:r>
            <a:r>
              <a:rPr lang="en-US" sz="1650" i="1" dirty="0">
                <a:latin typeface="+mn-lt"/>
              </a:rPr>
              <a:t>b</a:t>
            </a:r>
            <a:r>
              <a:rPr lang="en-US" sz="1650" dirty="0">
                <a:latin typeface="+mn-lt"/>
              </a:rPr>
              <a:t> adjacent to </a:t>
            </a:r>
            <a:r>
              <a:rPr lang="en-US" sz="1650" i="1" dirty="0">
                <a:latin typeface="+mn-lt"/>
              </a:rPr>
              <a:t>a</a:t>
            </a:r>
            <a:r>
              <a:rPr lang="en-US" sz="1650" dirty="0">
                <a:latin typeface="+mn-lt"/>
              </a:rPr>
              <a:t> and not in </a:t>
            </a:r>
            <a:r>
              <a:rPr lang="en-US" sz="1650" i="1" dirty="0">
                <a:latin typeface="+mn-lt"/>
              </a:rPr>
              <a:t>N</a:t>
            </a:r>
            <a:r>
              <a:rPr lang="en-US" sz="1650" i="1" dirty="0">
                <a:latin typeface="+mn-lt"/>
                <a:cs typeface="Arial" charset="0"/>
              </a:rPr>
              <a:t>'</a:t>
            </a:r>
            <a:r>
              <a:rPr lang="en-US" sz="1650" i="1" dirty="0">
                <a:latin typeface="+mn-lt"/>
              </a:rPr>
              <a:t> </a:t>
            </a:r>
            <a:r>
              <a:rPr lang="en-US" sz="1650" dirty="0">
                <a:latin typeface="+mn-lt"/>
              </a:rPr>
              <a:t>: </a:t>
            </a:r>
          </a:p>
          <a:p>
            <a:r>
              <a:rPr lang="en-US" sz="1650" b="1" i="1" dirty="0">
                <a:solidFill>
                  <a:srgbClr val="CC0000"/>
                </a:solidFill>
                <a:latin typeface="+mn-lt"/>
              </a:rPr>
              <a:t>     D(b) = </a:t>
            </a:r>
            <a:r>
              <a:rPr lang="en-US" sz="1650" b="1" dirty="0">
                <a:solidFill>
                  <a:srgbClr val="CC0000"/>
                </a:solidFill>
                <a:latin typeface="+mn-lt"/>
              </a:rPr>
              <a:t>min</a:t>
            </a:r>
            <a:r>
              <a:rPr lang="en-US" sz="1650" b="1" i="1" dirty="0">
                <a:solidFill>
                  <a:srgbClr val="CC0000"/>
                </a:solidFill>
                <a:latin typeface="+mn-lt"/>
              </a:rPr>
              <a:t> ( D(b), D(a) + c</a:t>
            </a:r>
            <a:r>
              <a:rPr lang="en-US" sz="1650" b="1" i="1" baseline="-25000" dirty="0">
                <a:solidFill>
                  <a:srgbClr val="CC0000"/>
                </a:solidFill>
                <a:latin typeface="+mn-lt"/>
              </a:rPr>
              <a:t>a,b </a:t>
            </a:r>
            <a:r>
              <a:rPr lang="en-US" sz="1650" b="1" i="1" dirty="0">
                <a:solidFill>
                  <a:srgbClr val="CC0000"/>
                </a:solidFill>
                <a:latin typeface="+mn-lt"/>
              </a:rPr>
              <a:t>)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2B11F0-0B2B-E548-A572-A488F5822281}"/>
              </a:ext>
            </a:extLst>
          </p:cNvPr>
          <p:cNvSpPr/>
          <p:nvPr/>
        </p:nvSpPr>
        <p:spPr>
          <a:xfrm>
            <a:off x="4204503" y="3758479"/>
            <a:ext cx="504077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Initialization (step 0): For all a: if </a:t>
            </a:r>
            <a:r>
              <a:rPr lang="en-US" i="1" dirty="0"/>
              <a:t>a</a:t>
            </a:r>
            <a:r>
              <a:rPr lang="en-US" dirty="0"/>
              <a:t> adjacent to then </a:t>
            </a:r>
            <a:r>
              <a:rPr lang="en-US" i="1" dirty="0"/>
              <a:t>D(a) = c</a:t>
            </a:r>
            <a:r>
              <a:rPr lang="en-US" i="1" baseline="-25000" dirty="0"/>
              <a:t>u,a 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01685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/>
      <p:bldP spid="503" grpId="0"/>
      <p:bldP spid="504" grpId="0"/>
      <p:bldP spid="505" grpId="0"/>
      <p:bldP spid="506" grpId="0"/>
      <p:bldP spid="507" grpId="0"/>
      <p:bldP spid="5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2795"/>
            <a:ext cx="8384722" cy="670967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 example</a:t>
            </a:r>
          </a:p>
        </p:txBody>
      </p:sp>
      <p:sp>
        <p:nvSpPr>
          <p:cNvPr id="546" name="Slide Number Placeholder 4">
            <a:extLst>
              <a:ext uri="{FF2B5EF4-FFF2-40B4-BE49-F238E27FC236}">
                <a16:creationId xmlns:a16="http://schemas.microsoft.com/office/drawing/2014/main" id="{5DC8F37A-7230-5148-88D9-265AE5AD394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914712" y="5689567"/>
            <a:ext cx="2057400" cy="273844"/>
          </a:xfrm>
        </p:spPr>
        <p:txBody>
          <a:bodyPr/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Network Layer: 5-</a:t>
            </a:r>
            <a:fld id="{C4204591-24BD-A542-B9D5-F8D8A88D2FEE}" type="slidenum">
              <a:rPr lang="en-US" sz="825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pPr algn="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74</a:t>
            </a:fld>
            <a:endParaRPr lang="en-US" sz="825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grpSp>
        <p:nvGrpSpPr>
          <p:cNvPr id="259" name="Group 16">
            <a:extLst>
              <a:ext uri="{FF2B5EF4-FFF2-40B4-BE49-F238E27FC236}">
                <a16:creationId xmlns:a16="http://schemas.microsoft.com/office/drawing/2014/main" id="{F6D427A6-9405-2D4E-BC72-78E69E64A628}"/>
              </a:ext>
            </a:extLst>
          </p:cNvPr>
          <p:cNvGrpSpPr>
            <a:grpSpLocks/>
          </p:cNvGrpSpPr>
          <p:nvPr/>
        </p:nvGrpSpPr>
        <p:grpSpPr bwMode="auto">
          <a:xfrm>
            <a:off x="3177929" y="1890443"/>
            <a:ext cx="2678906" cy="1684735"/>
            <a:chOff x="3162" y="1071"/>
            <a:chExt cx="2250" cy="1415"/>
          </a:xfrm>
        </p:grpSpPr>
        <p:sp>
          <p:nvSpPr>
            <p:cNvPr id="260" name="Freeform 17">
              <a:extLst>
                <a:ext uri="{FF2B5EF4-FFF2-40B4-BE49-F238E27FC236}">
                  <a16:creationId xmlns:a16="http://schemas.microsoft.com/office/drawing/2014/main" id="{B59803F6-669E-C147-9AA7-07A510F23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1" name="Freeform 18">
              <a:extLst>
                <a:ext uri="{FF2B5EF4-FFF2-40B4-BE49-F238E27FC236}">
                  <a16:creationId xmlns:a16="http://schemas.microsoft.com/office/drawing/2014/main" id="{4CE8143F-BB5D-1548-A2D1-0B3C05E2D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2" name="Oval 19">
              <a:extLst>
                <a:ext uri="{FF2B5EF4-FFF2-40B4-BE49-F238E27FC236}">
                  <a16:creationId xmlns:a16="http://schemas.microsoft.com/office/drawing/2014/main" id="{CB2328B2-500E-0643-881F-169F140BD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3" name="Line 20">
              <a:extLst>
                <a:ext uri="{FF2B5EF4-FFF2-40B4-BE49-F238E27FC236}">
                  <a16:creationId xmlns:a16="http://schemas.microsoft.com/office/drawing/2014/main" id="{EC0FDC3E-2336-EF44-B445-144049FF3B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4" name="Line 21">
              <a:extLst>
                <a:ext uri="{FF2B5EF4-FFF2-40B4-BE49-F238E27FC236}">
                  <a16:creationId xmlns:a16="http://schemas.microsoft.com/office/drawing/2014/main" id="{07B5F04F-0C18-CE48-93A1-4B267BBE4F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5" name="Rectangle 22">
              <a:extLst>
                <a:ext uri="{FF2B5EF4-FFF2-40B4-BE49-F238E27FC236}">
                  <a16:creationId xmlns:a16="http://schemas.microsoft.com/office/drawing/2014/main" id="{0C43506A-1E78-F54A-910F-D37EBC1EF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6" name="Oval 23">
              <a:extLst>
                <a:ext uri="{FF2B5EF4-FFF2-40B4-BE49-F238E27FC236}">
                  <a16:creationId xmlns:a16="http://schemas.microsoft.com/office/drawing/2014/main" id="{27A71FF2-F42F-2844-AC5E-37F186F80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7" name="Oval 24">
              <a:extLst>
                <a:ext uri="{FF2B5EF4-FFF2-40B4-BE49-F238E27FC236}">
                  <a16:creationId xmlns:a16="http://schemas.microsoft.com/office/drawing/2014/main" id="{9C47D8B7-EC1D-C743-87B3-403B84D4A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8" name="Line 25">
              <a:extLst>
                <a:ext uri="{FF2B5EF4-FFF2-40B4-BE49-F238E27FC236}">
                  <a16:creationId xmlns:a16="http://schemas.microsoft.com/office/drawing/2014/main" id="{BEC31F1C-3B0C-3040-AD04-6FCA0D057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9" name="Line 26">
              <a:extLst>
                <a:ext uri="{FF2B5EF4-FFF2-40B4-BE49-F238E27FC236}">
                  <a16:creationId xmlns:a16="http://schemas.microsoft.com/office/drawing/2014/main" id="{56212EB3-C962-DA44-8730-7936B2191A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70" name="Rectangle 27">
              <a:extLst>
                <a:ext uri="{FF2B5EF4-FFF2-40B4-BE49-F238E27FC236}">
                  <a16:creationId xmlns:a16="http://schemas.microsoft.com/office/drawing/2014/main" id="{70DA0FF6-1A2B-FA4D-8CF4-CF4512C72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71" name="Oval 28">
              <a:extLst>
                <a:ext uri="{FF2B5EF4-FFF2-40B4-BE49-F238E27FC236}">
                  <a16:creationId xmlns:a16="http://schemas.microsoft.com/office/drawing/2014/main" id="{91BA553D-89DC-1440-84C3-F0FFE0B7E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72" name="Oval 29">
              <a:extLst>
                <a:ext uri="{FF2B5EF4-FFF2-40B4-BE49-F238E27FC236}">
                  <a16:creationId xmlns:a16="http://schemas.microsoft.com/office/drawing/2014/main" id="{5F155988-DD8E-7949-85F9-F8B730D85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73" name="Line 30">
              <a:extLst>
                <a:ext uri="{FF2B5EF4-FFF2-40B4-BE49-F238E27FC236}">
                  <a16:creationId xmlns:a16="http://schemas.microsoft.com/office/drawing/2014/main" id="{007AA526-21E2-1449-A457-DC487F625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74" name="Line 31">
              <a:extLst>
                <a:ext uri="{FF2B5EF4-FFF2-40B4-BE49-F238E27FC236}">
                  <a16:creationId xmlns:a16="http://schemas.microsoft.com/office/drawing/2014/main" id="{A7D6DEE1-2254-2340-92B2-4425F8E414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75" name="Rectangle 32">
              <a:extLst>
                <a:ext uri="{FF2B5EF4-FFF2-40B4-BE49-F238E27FC236}">
                  <a16:creationId xmlns:a16="http://schemas.microsoft.com/office/drawing/2014/main" id="{CD0F76A8-F2F6-A040-A641-8C6DD2B4D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59" name="Oval 33">
              <a:extLst>
                <a:ext uri="{FF2B5EF4-FFF2-40B4-BE49-F238E27FC236}">
                  <a16:creationId xmlns:a16="http://schemas.microsoft.com/office/drawing/2014/main" id="{021DFE64-FE6B-AF4B-A487-798FD40EE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5" name="Oval 34">
              <a:extLst>
                <a:ext uri="{FF2B5EF4-FFF2-40B4-BE49-F238E27FC236}">
                  <a16:creationId xmlns:a16="http://schemas.microsoft.com/office/drawing/2014/main" id="{D7221543-9DA7-9C4F-BF64-841725D58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6" name="Line 35">
              <a:extLst>
                <a:ext uri="{FF2B5EF4-FFF2-40B4-BE49-F238E27FC236}">
                  <a16:creationId xmlns:a16="http://schemas.microsoft.com/office/drawing/2014/main" id="{3AA9DB23-022C-B843-ACB1-9CD5A8D489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7" name="Line 36">
              <a:extLst>
                <a:ext uri="{FF2B5EF4-FFF2-40B4-BE49-F238E27FC236}">
                  <a16:creationId xmlns:a16="http://schemas.microsoft.com/office/drawing/2014/main" id="{AAE6AF87-B018-8A44-81E6-B8267ADC39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8" name="Rectangle 37">
              <a:extLst>
                <a:ext uri="{FF2B5EF4-FFF2-40B4-BE49-F238E27FC236}">
                  <a16:creationId xmlns:a16="http://schemas.microsoft.com/office/drawing/2014/main" id="{E486C5EC-F3AE-514D-8BFC-C15DDC7BC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3" name="Oval 38">
              <a:extLst>
                <a:ext uri="{FF2B5EF4-FFF2-40B4-BE49-F238E27FC236}">
                  <a16:creationId xmlns:a16="http://schemas.microsoft.com/office/drawing/2014/main" id="{D570042E-655B-9244-B2DE-DD6B84D18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4" name="Oval 39">
              <a:extLst>
                <a:ext uri="{FF2B5EF4-FFF2-40B4-BE49-F238E27FC236}">
                  <a16:creationId xmlns:a16="http://schemas.microsoft.com/office/drawing/2014/main" id="{209FDC48-A133-7C43-A4F4-AEC33B239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5" name="Line 40">
              <a:extLst>
                <a:ext uri="{FF2B5EF4-FFF2-40B4-BE49-F238E27FC236}">
                  <a16:creationId xmlns:a16="http://schemas.microsoft.com/office/drawing/2014/main" id="{6C737D5E-249D-704B-8624-06BC6AF83F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6" name="Line 41">
              <a:extLst>
                <a:ext uri="{FF2B5EF4-FFF2-40B4-BE49-F238E27FC236}">
                  <a16:creationId xmlns:a16="http://schemas.microsoft.com/office/drawing/2014/main" id="{2BB65E91-5543-2A4A-83D1-AF4BD2A561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7" name="Rectangle 42">
              <a:extLst>
                <a:ext uri="{FF2B5EF4-FFF2-40B4-BE49-F238E27FC236}">
                  <a16:creationId xmlns:a16="http://schemas.microsoft.com/office/drawing/2014/main" id="{31754303-C1B0-564A-BC8B-D1994E226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8" name="Oval 43">
              <a:extLst>
                <a:ext uri="{FF2B5EF4-FFF2-40B4-BE49-F238E27FC236}">
                  <a16:creationId xmlns:a16="http://schemas.microsoft.com/office/drawing/2014/main" id="{5EBC6ED3-D791-D849-8DF4-6EEC31DF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9" name="Oval 44">
              <a:extLst>
                <a:ext uri="{FF2B5EF4-FFF2-40B4-BE49-F238E27FC236}">
                  <a16:creationId xmlns:a16="http://schemas.microsoft.com/office/drawing/2014/main" id="{69D4B18F-1B3D-AA47-B609-E5E0116A4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3" name="Line 45">
              <a:extLst>
                <a:ext uri="{FF2B5EF4-FFF2-40B4-BE49-F238E27FC236}">
                  <a16:creationId xmlns:a16="http://schemas.microsoft.com/office/drawing/2014/main" id="{6B623BCC-754E-AD43-A91B-5BE9046197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5" name="Line 46">
              <a:extLst>
                <a:ext uri="{FF2B5EF4-FFF2-40B4-BE49-F238E27FC236}">
                  <a16:creationId xmlns:a16="http://schemas.microsoft.com/office/drawing/2014/main" id="{70C54C4E-9E9A-CB4F-9BAD-759F10AB73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7" name="Rectangle 47">
              <a:extLst>
                <a:ext uri="{FF2B5EF4-FFF2-40B4-BE49-F238E27FC236}">
                  <a16:creationId xmlns:a16="http://schemas.microsoft.com/office/drawing/2014/main" id="{48B02502-224F-614A-AF74-CA45B87B4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2" name="Oval 48">
              <a:extLst>
                <a:ext uri="{FF2B5EF4-FFF2-40B4-BE49-F238E27FC236}">
                  <a16:creationId xmlns:a16="http://schemas.microsoft.com/office/drawing/2014/main" id="{1CBE76C4-29B1-DF47-8C80-E056EC01F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3" name="Freeform 49">
              <a:extLst>
                <a:ext uri="{FF2B5EF4-FFF2-40B4-BE49-F238E27FC236}">
                  <a16:creationId xmlns:a16="http://schemas.microsoft.com/office/drawing/2014/main" id="{F7C58F3A-0B59-CE40-8968-EFD5B03D5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8" name="Freeform 50">
              <a:extLst>
                <a:ext uri="{FF2B5EF4-FFF2-40B4-BE49-F238E27FC236}">
                  <a16:creationId xmlns:a16="http://schemas.microsoft.com/office/drawing/2014/main" id="{5CA0B20D-583A-724F-8F77-3D2EE0DD0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3" name="Freeform 51">
              <a:extLst>
                <a:ext uri="{FF2B5EF4-FFF2-40B4-BE49-F238E27FC236}">
                  <a16:creationId xmlns:a16="http://schemas.microsoft.com/office/drawing/2014/main" id="{F9705D5A-4067-4E46-97EF-A4A7592F8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1993521 h 174"/>
                <a:gd name="T2" fmla="*/ 5035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4" name="Freeform 52">
              <a:extLst>
                <a:ext uri="{FF2B5EF4-FFF2-40B4-BE49-F238E27FC236}">
                  <a16:creationId xmlns:a16="http://schemas.microsoft.com/office/drawing/2014/main" id="{22C3BA86-2C31-C244-BCC8-F79B83E99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5" name="Freeform 53">
              <a:extLst>
                <a:ext uri="{FF2B5EF4-FFF2-40B4-BE49-F238E27FC236}">
                  <a16:creationId xmlns:a16="http://schemas.microsoft.com/office/drawing/2014/main" id="{36BA8254-18D7-D841-8B10-CF1677FF4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6" name="Freeform 54">
              <a:extLst>
                <a:ext uri="{FF2B5EF4-FFF2-40B4-BE49-F238E27FC236}">
                  <a16:creationId xmlns:a16="http://schemas.microsoft.com/office/drawing/2014/main" id="{FDD9D6F7-B6B7-8C4F-B4CD-8A42B44DA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7" name="Freeform 55">
              <a:extLst>
                <a:ext uri="{FF2B5EF4-FFF2-40B4-BE49-F238E27FC236}">
                  <a16:creationId xmlns:a16="http://schemas.microsoft.com/office/drawing/2014/main" id="{0EEE8685-1A2C-124B-AEBC-CE60F9527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8" name="Freeform 56">
              <a:extLst>
                <a:ext uri="{FF2B5EF4-FFF2-40B4-BE49-F238E27FC236}">
                  <a16:creationId xmlns:a16="http://schemas.microsoft.com/office/drawing/2014/main" id="{CDFCCD1A-99F5-3248-A9D4-80A4A3508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9" name="Freeform 57">
              <a:extLst>
                <a:ext uri="{FF2B5EF4-FFF2-40B4-BE49-F238E27FC236}">
                  <a16:creationId xmlns:a16="http://schemas.microsoft.com/office/drawing/2014/main" id="{8158BEB1-D7DD-304F-93D8-B63A3B9F7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50" name="Group 58">
              <a:extLst>
                <a:ext uri="{FF2B5EF4-FFF2-40B4-BE49-F238E27FC236}">
                  <a16:creationId xmlns:a16="http://schemas.microsoft.com/office/drawing/2014/main" id="{5708D0AB-39B8-5F4D-964A-583102F20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2" y="1744"/>
              <a:ext cx="245" cy="271"/>
              <a:chOff x="2934" y="2425"/>
              <a:chExt cx="249" cy="271"/>
            </a:xfrm>
          </p:grpSpPr>
          <p:sp>
            <p:nvSpPr>
              <p:cNvPr id="476" name="Rectangle 59">
                <a:extLst>
                  <a:ext uri="{FF2B5EF4-FFF2-40B4-BE49-F238E27FC236}">
                    <a16:creationId xmlns:a16="http://schemas.microsoft.com/office/drawing/2014/main" id="{698B8676-76A7-4C47-8D65-7AD44E1F8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77" name="Text Box 60">
                <a:extLst>
                  <a:ext uri="{FF2B5EF4-FFF2-40B4-BE49-F238E27FC236}">
                    <a16:creationId xmlns:a16="http://schemas.microsoft.com/office/drawing/2014/main" id="{5163CA4B-303D-0E4C-B36C-0EB9193499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4" y="2425"/>
                <a:ext cx="249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u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51" name="Group 61">
              <a:extLst>
                <a:ext uri="{FF2B5EF4-FFF2-40B4-BE49-F238E27FC236}">
                  <a16:creationId xmlns:a16="http://schemas.microsoft.com/office/drawing/2014/main" id="{22504589-6EDA-CD46-9F6D-B4E53859C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7" y="2128"/>
              <a:ext cx="236" cy="271"/>
              <a:chOff x="2938" y="2425"/>
              <a:chExt cx="240" cy="271"/>
            </a:xfrm>
          </p:grpSpPr>
          <p:sp>
            <p:nvSpPr>
              <p:cNvPr id="474" name="Rectangle 62">
                <a:extLst>
                  <a:ext uri="{FF2B5EF4-FFF2-40B4-BE49-F238E27FC236}">
                    <a16:creationId xmlns:a16="http://schemas.microsoft.com/office/drawing/2014/main" id="{B5EB60BB-0E5E-C14B-B24B-878829D35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75" name="Text Box 63">
                <a:extLst>
                  <a:ext uri="{FF2B5EF4-FFF2-40B4-BE49-F238E27FC236}">
                    <a16:creationId xmlns:a16="http://schemas.microsoft.com/office/drawing/2014/main" id="{AC01CA65-68FA-E340-BE13-4C47DBA310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y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52" name="Group 64">
              <a:extLst>
                <a:ext uri="{FF2B5EF4-FFF2-40B4-BE49-F238E27FC236}">
                  <a16:creationId xmlns:a16="http://schemas.microsoft.com/office/drawing/2014/main" id="{7E66326C-FC5C-CB48-9635-4D30ECB15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4" y="2095"/>
              <a:ext cx="252" cy="310"/>
              <a:chOff x="2931" y="2395"/>
              <a:chExt cx="253" cy="310"/>
            </a:xfrm>
          </p:grpSpPr>
          <p:sp>
            <p:nvSpPr>
              <p:cNvPr id="472" name="Rectangle 65">
                <a:extLst>
                  <a:ext uri="{FF2B5EF4-FFF2-40B4-BE49-F238E27FC236}">
                    <a16:creationId xmlns:a16="http://schemas.microsoft.com/office/drawing/2014/main" id="{6BF35853-D616-6B43-8985-14AABE1F7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73" name="Text Box 66">
                <a:extLst>
                  <a:ext uri="{FF2B5EF4-FFF2-40B4-BE49-F238E27FC236}">
                    <a16:creationId xmlns:a16="http://schemas.microsoft.com/office/drawing/2014/main" id="{3282D7A0-A2E9-7F4B-A22E-01546569C5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1" y="2395"/>
                <a:ext cx="253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x</a:t>
                </a:r>
              </a:p>
            </p:txBody>
          </p:sp>
        </p:grpSp>
        <p:grpSp>
          <p:nvGrpSpPr>
            <p:cNvPr id="453" name="Group 67">
              <a:extLst>
                <a:ext uri="{FF2B5EF4-FFF2-40B4-BE49-F238E27FC236}">
                  <a16:creationId xmlns:a16="http://schemas.microsoft.com/office/drawing/2014/main" id="{3104BBAE-4F76-E649-85DB-F84D22362B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3" y="1438"/>
              <a:ext cx="272" cy="271"/>
              <a:chOff x="2920" y="2425"/>
              <a:chExt cx="276" cy="271"/>
            </a:xfrm>
          </p:grpSpPr>
          <p:sp>
            <p:nvSpPr>
              <p:cNvPr id="470" name="Rectangle 68">
                <a:extLst>
                  <a:ext uri="{FF2B5EF4-FFF2-40B4-BE49-F238E27FC236}">
                    <a16:creationId xmlns:a16="http://schemas.microsoft.com/office/drawing/2014/main" id="{0CEE42FC-526E-AB47-8798-637A64848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71" name="Text Box 69">
                <a:extLst>
                  <a:ext uri="{FF2B5EF4-FFF2-40B4-BE49-F238E27FC236}">
                    <a16:creationId xmlns:a16="http://schemas.microsoft.com/office/drawing/2014/main" id="{BD20AA39-4C83-B348-A22B-DC09D5E679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0" y="2425"/>
                <a:ext cx="276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w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54" name="Group 70">
              <a:extLst>
                <a:ext uri="{FF2B5EF4-FFF2-40B4-BE49-F238E27FC236}">
                  <a16:creationId xmlns:a16="http://schemas.microsoft.com/office/drawing/2014/main" id="{76A8AB1F-2271-4C40-97FF-558125D0E3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7" y="1438"/>
              <a:ext cx="236" cy="271"/>
              <a:chOff x="2938" y="2425"/>
              <a:chExt cx="240" cy="271"/>
            </a:xfrm>
          </p:grpSpPr>
          <p:sp>
            <p:nvSpPr>
              <p:cNvPr id="468" name="Rectangle 71">
                <a:extLst>
                  <a:ext uri="{FF2B5EF4-FFF2-40B4-BE49-F238E27FC236}">
                    <a16:creationId xmlns:a16="http://schemas.microsoft.com/office/drawing/2014/main" id="{8A1243C8-B070-1144-AFC1-660A0D476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69" name="Text Box 72">
                <a:extLst>
                  <a:ext uri="{FF2B5EF4-FFF2-40B4-BE49-F238E27FC236}">
                    <a16:creationId xmlns:a16="http://schemas.microsoft.com/office/drawing/2014/main" id="{0A633A5D-CB9F-9D4A-9828-FA8DAB76D8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v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55" name="Group 73">
              <a:extLst>
                <a:ext uri="{FF2B5EF4-FFF2-40B4-BE49-F238E27FC236}">
                  <a16:creationId xmlns:a16="http://schemas.microsoft.com/office/drawing/2014/main" id="{1F39B98B-5A5F-9A45-8998-1BA51D5362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99" y="1756"/>
              <a:ext cx="252" cy="310"/>
              <a:chOff x="2929" y="2395"/>
              <a:chExt cx="255" cy="310"/>
            </a:xfrm>
          </p:grpSpPr>
          <p:sp>
            <p:nvSpPr>
              <p:cNvPr id="466" name="Rectangle 74">
                <a:extLst>
                  <a:ext uri="{FF2B5EF4-FFF2-40B4-BE49-F238E27FC236}">
                    <a16:creationId xmlns:a16="http://schemas.microsoft.com/office/drawing/2014/main" id="{6D133BDC-CBD5-E04A-956A-CB070C46E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67" name="Text Box 75">
                <a:extLst>
                  <a:ext uri="{FF2B5EF4-FFF2-40B4-BE49-F238E27FC236}">
                    <a16:creationId xmlns:a16="http://schemas.microsoft.com/office/drawing/2014/main" id="{E22274D1-6BF0-6F4F-AA7F-923617C444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9" y="2395"/>
                <a:ext cx="255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z</a:t>
                </a:r>
              </a:p>
            </p:txBody>
          </p:sp>
        </p:grpSp>
        <p:sp>
          <p:nvSpPr>
            <p:cNvPr id="456" name="Text Box 76">
              <a:extLst>
                <a:ext uri="{FF2B5EF4-FFF2-40B4-BE49-F238E27FC236}">
                  <a16:creationId xmlns:a16="http://schemas.microsoft.com/office/drawing/2014/main" id="{E87F994C-88BC-7843-84FF-C20876A28A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4" y="1568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457" name="Text Box 77">
              <a:extLst>
                <a:ext uri="{FF2B5EF4-FFF2-40B4-BE49-F238E27FC236}">
                  <a16:creationId xmlns:a16="http://schemas.microsoft.com/office/drawing/2014/main" id="{D6E661FA-C756-184B-8F8C-454F6D2F20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2" y="1787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458" name="Text Box 78">
              <a:extLst>
                <a:ext uri="{FF2B5EF4-FFF2-40B4-BE49-F238E27FC236}">
                  <a16:creationId xmlns:a16="http://schemas.microsoft.com/office/drawing/2014/main" id="{7AAD1753-0153-BE49-9A5A-86A6144677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7" y="2000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459" name="Text Box 79">
              <a:extLst>
                <a:ext uri="{FF2B5EF4-FFF2-40B4-BE49-F238E27FC236}">
                  <a16:creationId xmlns:a16="http://schemas.microsoft.com/office/drawing/2014/main" id="{CE9F4FB6-1319-824C-8EE6-E829F9B81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6" y="1880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460" name="Text Box 80">
              <a:extLst>
                <a:ext uri="{FF2B5EF4-FFF2-40B4-BE49-F238E27FC236}">
                  <a16:creationId xmlns:a16="http://schemas.microsoft.com/office/drawing/2014/main" id="{C479D34B-E495-6941-B1B8-7C27A07FA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3" y="2234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461" name="Text Box 81">
              <a:extLst>
                <a:ext uri="{FF2B5EF4-FFF2-40B4-BE49-F238E27FC236}">
                  <a16:creationId xmlns:a16="http://schemas.microsoft.com/office/drawing/2014/main" id="{651E935E-97A1-694E-90ED-DA0D52808F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3" y="1805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462" name="Text Box 82">
              <a:extLst>
                <a:ext uri="{FF2B5EF4-FFF2-40B4-BE49-F238E27FC236}">
                  <a16:creationId xmlns:a16="http://schemas.microsoft.com/office/drawing/2014/main" id="{BCE34168-89E8-CA4E-B734-D7785C5D4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3" y="2069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463" name="Text Box 83">
              <a:extLst>
                <a:ext uri="{FF2B5EF4-FFF2-40B4-BE49-F238E27FC236}">
                  <a16:creationId xmlns:a16="http://schemas.microsoft.com/office/drawing/2014/main" id="{E61D1248-702D-AA4E-A62B-3B6DB88743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6" y="1532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5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464" name="Text Box 84">
              <a:extLst>
                <a:ext uri="{FF2B5EF4-FFF2-40B4-BE49-F238E27FC236}">
                  <a16:creationId xmlns:a16="http://schemas.microsoft.com/office/drawing/2014/main" id="{8E7448E7-B23E-9A4A-947C-66285C7E1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1" y="1382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465" name="Text Box 85">
              <a:extLst>
                <a:ext uri="{FF2B5EF4-FFF2-40B4-BE49-F238E27FC236}">
                  <a16:creationId xmlns:a16="http://schemas.microsoft.com/office/drawing/2014/main" id="{EFA31E11-E078-ED44-8DB8-4912DC4806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0" y="1115"/>
              <a:ext cx="23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5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498" name="Text Box 6">
            <a:extLst>
              <a:ext uri="{FF2B5EF4-FFF2-40B4-BE49-F238E27FC236}">
                <a16:creationId xmlns:a16="http://schemas.microsoft.com/office/drawing/2014/main" id="{64BB3F8B-CE19-1C41-B2C9-B564AF1B5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1445" y="3076288"/>
            <a:ext cx="1019831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D(w),p(w)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5,u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4,x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3,y</a:t>
            </a:r>
          </a:p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3,y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12457CF-2890-E146-8628-638AC5577656}"/>
              </a:ext>
            </a:extLst>
          </p:cNvPr>
          <p:cNvCxnSpPr>
            <a:cxnSpLocks/>
            <a:endCxn id="271" idx="2"/>
          </p:cNvCxnSpPr>
          <p:nvPr/>
        </p:nvCxnSpPr>
        <p:spPr>
          <a:xfrm>
            <a:off x="3499597" y="2949375"/>
            <a:ext cx="329604" cy="32159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Arrow Connector 558">
            <a:extLst>
              <a:ext uri="{FF2B5EF4-FFF2-40B4-BE49-F238E27FC236}">
                <a16:creationId xmlns:a16="http://schemas.microsoft.com/office/drawing/2014/main" id="{491C301B-8A6E-4845-BF28-577AD894F891}"/>
              </a:ext>
            </a:extLst>
          </p:cNvPr>
          <p:cNvCxnSpPr>
            <a:cxnSpLocks/>
            <a:endCxn id="414" idx="2"/>
          </p:cNvCxnSpPr>
          <p:nvPr/>
        </p:nvCxnSpPr>
        <p:spPr>
          <a:xfrm>
            <a:off x="4212887" y="3332786"/>
            <a:ext cx="440227" cy="486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Arrow Connector 559">
            <a:extLst>
              <a:ext uri="{FF2B5EF4-FFF2-40B4-BE49-F238E27FC236}">
                <a16:creationId xmlns:a16="http://schemas.microsoft.com/office/drawing/2014/main" id="{3C9D1B43-9124-3142-843B-DC7A58F1456E}"/>
              </a:ext>
            </a:extLst>
          </p:cNvPr>
          <p:cNvCxnSpPr>
            <a:cxnSpLocks/>
            <a:stCxn id="266" idx="7"/>
          </p:cNvCxnSpPr>
          <p:nvPr/>
        </p:nvCxnSpPr>
        <p:spPr>
          <a:xfrm flipV="1">
            <a:off x="3582934" y="2558729"/>
            <a:ext cx="376757" cy="21148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Arrow Connector 560">
            <a:extLst>
              <a:ext uri="{FF2B5EF4-FFF2-40B4-BE49-F238E27FC236}">
                <a16:creationId xmlns:a16="http://schemas.microsoft.com/office/drawing/2014/main" id="{8A7B92A4-0E80-6D4D-87F2-803D33EFB3E5}"/>
              </a:ext>
            </a:extLst>
          </p:cNvPr>
          <p:cNvCxnSpPr>
            <a:cxnSpLocks/>
          </p:cNvCxnSpPr>
          <p:nvPr/>
        </p:nvCxnSpPr>
        <p:spPr>
          <a:xfrm flipV="1">
            <a:off x="4839366" y="2532685"/>
            <a:ext cx="0" cy="66265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Arrow Connector 561">
            <a:extLst>
              <a:ext uri="{FF2B5EF4-FFF2-40B4-BE49-F238E27FC236}">
                <a16:creationId xmlns:a16="http://schemas.microsoft.com/office/drawing/2014/main" id="{368CBA46-10A4-6B43-8244-BF448DB2A1AB}"/>
              </a:ext>
            </a:extLst>
          </p:cNvPr>
          <p:cNvCxnSpPr>
            <a:cxnSpLocks/>
          </p:cNvCxnSpPr>
          <p:nvPr/>
        </p:nvCxnSpPr>
        <p:spPr>
          <a:xfrm flipV="1">
            <a:off x="5036841" y="2973971"/>
            <a:ext cx="455048" cy="33604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3">
            <a:extLst>
              <a:ext uri="{FF2B5EF4-FFF2-40B4-BE49-F238E27FC236}">
                <a16:creationId xmlns:a16="http://schemas.microsoft.com/office/drawing/2014/main" id="{CAD83B90-6A61-424F-807D-7507674811C5}"/>
              </a:ext>
            </a:extLst>
          </p:cNvPr>
          <p:cNvGrpSpPr>
            <a:grpSpLocks/>
          </p:cNvGrpSpPr>
          <p:nvPr/>
        </p:nvGrpSpPr>
        <p:grpSpPr bwMode="auto">
          <a:xfrm>
            <a:off x="886767" y="4303328"/>
            <a:ext cx="2433638" cy="1151335"/>
            <a:chOff x="1385" y="1283"/>
            <a:chExt cx="2044" cy="967"/>
          </a:xfrm>
        </p:grpSpPr>
        <p:sp>
          <p:nvSpPr>
            <p:cNvPr id="235" name="Freeform 4">
              <a:extLst>
                <a:ext uri="{FF2B5EF4-FFF2-40B4-BE49-F238E27FC236}">
                  <a16:creationId xmlns:a16="http://schemas.microsoft.com/office/drawing/2014/main" id="{D55BBFC2-7A7F-8B48-AC36-5E367A010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" y="1465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36" name="Oval 5">
              <a:extLst>
                <a:ext uri="{FF2B5EF4-FFF2-40B4-BE49-F238E27FC236}">
                  <a16:creationId xmlns:a16="http://schemas.microsoft.com/office/drawing/2014/main" id="{D1E533AD-8D87-7A4B-8A7E-E763008FB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8" y="1707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37" name="Line 6">
              <a:extLst>
                <a:ext uri="{FF2B5EF4-FFF2-40B4-BE49-F238E27FC236}">
                  <a16:creationId xmlns:a16="http://schemas.microsoft.com/office/drawing/2014/main" id="{8393A25C-8E73-3945-96CC-27CA319F0D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8" y="1700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38" name="Line 7">
              <a:extLst>
                <a:ext uri="{FF2B5EF4-FFF2-40B4-BE49-F238E27FC236}">
                  <a16:creationId xmlns:a16="http://schemas.microsoft.com/office/drawing/2014/main" id="{00CB3848-99BB-D84B-AFA1-D2A4079058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1" y="1700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39" name="Rectangle 8">
              <a:extLst>
                <a:ext uri="{FF2B5EF4-FFF2-40B4-BE49-F238E27FC236}">
                  <a16:creationId xmlns:a16="http://schemas.microsoft.com/office/drawing/2014/main" id="{D86D7FD3-F350-4745-AAE8-4DC4DEC22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8" y="1700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40" name="Oval 9">
              <a:extLst>
                <a:ext uri="{FF2B5EF4-FFF2-40B4-BE49-F238E27FC236}">
                  <a16:creationId xmlns:a16="http://schemas.microsoft.com/office/drawing/2014/main" id="{9A82BFE7-2A38-894C-A32D-46DEDFCA2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1641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41" name="Oval 10">
              <a:extLst>
                <a:ext uri="{FF2B5EF4-FFF2-40B4-BE49-F238E27FC236}">
                  <a16:creationId xmlns:a16="http://schemas.microsoft.com/office/drawing/2014/main" id="{AA854307-5377-8A41-9AEB-75CD5A873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2094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42" name="Line 11">
              <a:extLst>
                <a:ext uri="{FF2B5EF4-FFF2-40B4-BE49-F238E27FC236}">
                  <a16:creationId xmlns:a16="http://schemas.microsoft.com/office/drawing/2014/main" id="{9FA810B5-81B4-AB4E-9CB4-8AB6FC42F9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" y="2087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43" name="Line 12">
              <a:extLst>
                <a:ext uri="{FF2B5EF4-FFF2-40B4-BE49-F238E27FC236}">
                  <a16:creationId xmlns:a16="http://schemas.microsoft.com/office/drawing/2014/main" id="{1F897DDB-A59F-8A49-AA62-3734F23BB9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5" y="2087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44" name="Rectangle 13">
              <a:extLst>
                <a:ext uri="{FF2B5EF4-FFF2-40B4-BE49-F238E27FC236}">
                  <a16:creationId xmlns:a16="http://schemas.microsoft.com/office/drawing/2014/main" id="{109513FF-1C63-234A-9B1E-75D62A42C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2087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45" name="Oval 14">
              <a:extLst>
                <a:ext uri="{FF2B5EF4-FFF2-40B4-BE49-F238E27FC236}">
                  <a16:creationId xmlns:a16="http://schemas.microsoft.com/office/drawing/2014/main" id="{30EA6A56-1EC2-C342-B322-0BD69F60A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028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54" name="Oval 15">
              <a:extLst>
                <a:ext uri="{FF2B5EF4-FFF2-40B4-BE49-F238E27FC236}">
                  <a16:creationId xmlns:a16="http://schemas.microsoft.com/office/drawing/2014/main" id="{91BAA6D5-E6E6-3F47-BA4B-0311E0711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" y="1404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55" name="Line 16">
              <a:extLst>
                <a:ext uri="{FF2B5EF4-FFF2-40B4-BE49-F238E27FC236}">
                  <a16:creationId xmlns:a16="http://schemas.microsoft.com/office/drawing/2014/main" id="{A8F35EF4-8155-D144-9887-2394E21FD4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8" y="1397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56" name="Line 17">
              <a:extLst>
                <a:ext uri="{FF2B5EF4-FFF2-40B4-BE49-F238E27FC236}">
                  <a16:creationId xmlns:a16="http://schemas.microsoft.com/office/drawing/2014/main" id="{C0FFA446-EED0-654F-8B59-830BB7BE9A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1" y="1397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57" name="Rectangle 18">
              <a:extLst>
                <a:ext uri="{FF2B5EF4-FFF2-40B4-BE49-F238E27FC236}">
                  <a16:creationId xmlns:a16="http://schemas.microsoft.com/office/drawing/2014/main" id="{8C6FDE51-7923-3B44-830E-2DB780796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" y="1397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58" name="Oval 19">
              <a:extLst>
                <a:ext uri="{FF2B5EF4-FFF2-40B4-BE49-F238E27FC236}">
                  <a16:creationId xmlns:a16="http://schemas.microsoft.com/office/drawing/2014/main" id="{48735EAA-D015-2749-B8E6-A932F1A86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1338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76" name="Oval 20">
              <a:extLst>
                <a:ext uri="{FF2B5EF4-FFF2-40B4-BE49-F238E27FC236}">
                  <a16:creationId xmlns:a16="http://schemas.microsoft.com/office/drawing/2014/main" id="{2C0D7CB9-B6B7-7F48-A7C9-A5362FCF3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1" y="1400"/>
              <a:ext cx="312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77" name="Line 21">
              <a:extLst>
                <a:ext uri="{FF2B5EF4-FFF2-40B4-BE49-F238E27FC236}">
                  <a16:creationId xmlns:a16="http://schemas.microsoft.com/office/drawing/2014/main" id="{5710184A-753A-EF4E-A1BA-C728CC0A08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1" y="1393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78" name="Line 22">
              <a:extLst>
                <a:ext uri="{FF2B5EF4-FFF2-40B4-BE49-F238E27FC236}">
                  <a16:creationId xmlns:a16="http://schemas.microsoft.com/office/drawing/2014/main" id="{77D8EC50-7DE6-D947-804E-5FF59E3421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3" y="1393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79" name="Rectangle 23">
              <a:extLst>
                <a:ext uri="{FF2B5EF4-FFF2-40B4-BE49-F238E27FC236}">
                  <a16:creationId xmlns:a16="http://schemas.microsoft.com/office/drawing/2014/main" id="{640A0C04-CA0A-D44B-AE10-2BB26102D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1" y="1393"/>
              <a:ext cx="309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80" name="Oval 24">
              <a:extLst>
                <a:ext uri="{FF2B5EF4-FFF2-40B4-BE49-F238E27FC236}">
                  <a16:creationId xmlns:a16="http://schemas.microsoft.com/office/drawing/2014/main" id="{3DBD615F-4385-7F48-84F4-A38AEA1DC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337"/>
              <a:ext cx="312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81" name="Oval 25">
              <a:extLst>
                <a:ext uri="{FF2B5EF4-FFF2-40B4-BE49-F238E27FC236}">
                  <a16:creationId xmlns:a16="http://schemas.microsoft.com/office/drawing/2014/main" id="{5EAEA945-6C71-7244-8444-F5DE78D3A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1" y="2091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82" name="Line 26">
              <a:extLst>
                <a:ext uri="{FF2B5EF4-FFF2-40B4-BE49-F238E27FC236}">
                  <a16:creationId xmlns:a16="http://schemas.microsoft.com/office/drawing/2014/main" id="{B239EFA1-CE87-FA45-AECE-0A1D04B2E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1" y="2084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83" name="Line 27">
              <a:extLst>
                <a:ext uri="{FF2B5EF4-FFF2-40B4-BE49-F238E27FC236}">
                  <a16:creationId xmlns:a16="http://schemas.microsoft.com/office/drawing/2014/main" id="{F57F8B7F-1DEE-0646-944B-3627E05035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4" y="2084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84" name="Rectangle 28">
              <a:extLst>
                <a:ext uri="{FF2B5EF4-FFF2-40B4-BE49-F238E27FC236}">
                  <a16:creationId xmlns:a16="http://schemas.microsoft.com/office/drawing/2014/main" id="{48E9AA69-2A64-F44B-AF24-4B58BF3B8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1" y="2084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85" name="Oval 29">
              <a:extLst>
                <a:ext uri="{FF2B5EF4-FFF2-40B4-BE49-F238E27FC236}">
                  <a16:creationId xmlns:a16="http://schemas.microsoft.com/office/drawing/2014/main" id="{DB57CF03-5C7F-7446-BFCA-6885962A7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8" y="2025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86" name="Oval 30">
              <a:extLst>
                <a:ext uri="{FF2B5EF4-FFF2-40B4-BE49-F238E27FC236}">
                  <a16:creationId xmlns:a16="http://schemas.microsoft.com/office/drawing/2014/main" id="{57E7565D-361A-0649-83E3-41C966CED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6" y="1750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87" name="Line 31">
              <a:extLst>
                <a:ext uri="{FF2B5EF4-FFF2-40B4-BE49-F238E27FC236}">
                  <a16:creationId xmlns:a16="http://schemas.microsoft.com/office/drawing/2014/main" id="{7307AAD6-1B7B-3E4C-AD3F-1CB98C243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6" y="1743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88" name="Line 32">
              <a:extLst>
                <a:ext uri="{FF2B5EF4-FFF2-40B4-BE49-F238E27FC236}">
                  <a16:creationId xmlns:a16="http://schemas.microsoft.com/office/drawing/2014/main" id="{85AADD66-C3FE-324C-91AE-0057BDCFD4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" y="1743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89" name="Rectangle 33">
              <a:extLst>
                <a:ext uri="{FF2B5EF4-FFF2-40B4-BE49-F238E27FC236}">
                  <a16:creationId xmlns:a16="http://schemas.microsoft.com/office/drawing/2014/main" id="{8FC4E749-70CE-3946-A306-97D91D359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6" y="1743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90" name="Oval 34">
              <a:extLst>
                <a:ext uri="{FF2B5EF4-FFF2-40B4-BE49-F238E27FC236}">
                  <a16:creationId xmlns:a16="http://schemas.microsoft.com/office/drawing/2014/main" id="{83AC3490-7FA4-A843-9DD7-EAD43C146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684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91" name="Freeform 35">
              <a:extLst>
                <a:ext uri="{FF2B5EF4-FFF2-40B4-BE49-F238E27FC236}">
                  <a16:creationId xmlns:a16="http://schemas.microsoft.com/office/drawing/2014/main" id="{E0CB0E6F-0318-5A42-804B-74DE7351E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7" y="1492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92" name="Freeform 36">
              <a:extLst>
                <a:ext uri="{FF2B5EF4-FFF2-40B4-BE49-F238E27FC236}">
                  <a16:creationId xmlns:a16="http://schemas.microsoft.com/office/drawing/2014/main" id="{8911BBF2-790A-F940-A9A6-265EE2DED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" y="1831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93" name="Freeform 37">
              <a:extLst>
                <a:ext uri="{FF2B5EF4-FFF2-40B4-BE49-F238E27FC236}">
                  <a16:creationId xmlns:a16="http://schemas.microsoft.com/office/drawing/2014/main" id="{5FCEA00D-30D9-AD48-B36B-87D306BDC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5" y="2113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94" name="Freeform 38">
              <a:extLst>
                <a:ext uri="{FF2B5EF4-FFF2-40B4-BE49-F238E27FC236}">
                  <a16:creationId xmlns:a16="http://schemas.microsoft.com/office/drawing/2014/main" id="{FFF79244-8621-1B4A-A951-D5F428298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4" y="1789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295" name="Group 39">
              <a:extLst>
                <a:ext uri="{FF2B5EF4-FFF2-40B4-BE49-F238E27FC236}">
                  <a16:creationId xmlns:a16="http://schemas.microsoft.com/office/drawing/2014/main" id="{3FE22FDD-2AF6-2F45-9D94-A7E347A876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2" y="1589"/>
              <a:ext cx="245" cy="271"/>
              <a:chOff x="2934" y="2425"/>
              <a:chExt cx="249" cy="271"/>
            </a:xfrm>
          </p:grpSpPr>
          <p:sp>
            <p:nvSpPr>
              <p:cNvPr id="311" name="Rectangle 40">
                <a:extLst>
                  <a:ext uri="{FF2B5EF4-FFF2-40B4-BE49-F238E27FC236}">
                    <a16:creationId xmlns:a16="http://schemas.microsoft.com/office/drawing/2014/main" id="{7F9E7EA5-4703-3A4F-83AA-78477F6D2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12" name="Text Box 41">
                <a:extLst>
                  <a:ext uri="{FF2B5EF4-FFF2-40B4-BE49-F238E27FC236}">
                    <a16:creationId xmlns:a16="http://schemas.microsoft.com/office/drawing/2014/main" id="{7F6788A4-B028-5E46-BA6B-8260B340CC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4" y="2425"/>
                <a:ext cx="249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u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96" name="Group 42">
              <a:extLst>
                <a:ext uri="{FF2B5EF4-FFF2-40B4-BE49-F238E27FC236}">
                  <a16:creationId xmlns:a16="http://schemas.microsoft.com/office/drawing/2014/main" id="{3B399E80-BBE9-DE42-9C20-F733C3486E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7" y="1973"/>
              <a:ext cx="236" cy="271"/>
              <a:chOff x="2938" y="2425"/>
              <a:chExt cx="240" cy="271"/>
            </a:xfrm>
          </p:grpSpPr>
          <p:sp>
            <p:nvSpPr>
              <p:cNvPr id="309" name="Rectangle 43">
                <a:extLst>
                  <a:ext uri="{FF2B5EF4-FFF2-40B4-BE49-F238E27FC236}">
                    <a16:creationId xmlns:a16="http://schemas.microsoft.com/office/drawing/2014/main" id="{C759317C-74E3-004E-8696-C6730D2A7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10" name="Text Box 44">
                <a:extLst>
                  <a:ext uri="{FF2B5EF4-FFF2-40B4-BE49-F238E27FC236}">
                    <a16:creationId xmlns:a16="http://schemas.microsoft.com/office/drawing/2014/main" id="{5EC66565-CE3C-DC49-A451-6127C9B7F1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y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97" name="Group 45">
              <a:extLst>
                <a:ext uri="{FF2B5EF4-FFF2-40B4-BE49-F238E27FC236}">
                  <a16:creationId xmlns:a16="http://schemas.microsoft.com/office/drawing/2014/main" id="{24F7013F-EE6F-1840-BCC7-9CF2E43BDE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4" y="1940"/>
              <a:ext cx="252" cy="310"/>
              <a:chOff x="2931" y="2395"/>
              <a:chExt cx="253" cy="310"/>
            </a:xfrm>
          </p:grpSpPr>
          <p:sp>
            <p:nvSpPr>
              <p:cNvPr id="307" name="Rectangle 46">
                <a:extLst>
                  <a:ext uri="{FF2B5EF4-FFF2-40B4-BE49-F238E27FC236}">
                    <a16:creationId xmlns:a16="http://schemas.microsoft.com/office/drawing/2014/main" id="{534C2F14-5739-6A42-A4B7-963A8F9D0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08" name="Text Box 47">
                <a:extLst>
                  <a:ext uri="{FF2B5EF4-FFF2-40B4-BE49-F238E27FC236}">
                    <a16:creationId xmlns:a16="http://schemas.microsoft.com/office/drawing/2014/main" id="{06099668-A654-B443-AD81-E015DBEC4A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1" y="2395"/>
                <a:ext cx="253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x</a:t>
                </a:r>
              </a:p>
            </p:txBody>
          </p:sp>
        </p:grpSp>
        <p:grpSp>
          <p:nvGrpSpPr>
            <p:cNvPr id="298" name="Group 48">
              <a:extLst>
                <a:ext uri="{FF2B5EF4-FFF2-40B4-BE49-F238E27FC236}">
                  <a16:creationId xmlns:a16="http://schemas.microsoft.com/office/drawing/2014/main" id="{9DDFF683-1C8F-C14A-B1E0-84D48C9766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63" y="1283"/>
              <a:ext cx="272" cy="271"/>
              <a:chOff x="2920" y="2425"/>
              <a:chExt cx="276" cy="271"/>
            </a:xfrm>
          </p:grpSpPr>
          <p:sp>
            <p:nvSpPr>
              <p:cNvPr id="305" name="Rectangle 49">
                <a:extLst>
                  <a:ext uri="{FF2B5EF4-FFF2-40B4-BE49-F238E27FC236}">
                    <a16:creationId xmlns:a16="http://schemas.microsoft.com/office/drawing/2014/main" id="{6ACA49F7-2DDA-174A-BA02-F0E6DC5FE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06" name="Text Box 50">
                <a:extLst>
                  <a:ext uri="{FF2B5EF4-FFF2-40B4-BE49-F238E27FC236}">
                    <a16:creationId xmlns:a16="http://schemas.microsoft.com/office/drawing/2014/main" id="{B380098B-5F1B-B443-B890-D9D80D58A5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0" y="2425"/>
                <a:ext cx="276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w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99" name="Group 51">
              <a:extLst>
                <a:ext uri="{FF2B5EF4-FFF2-40B4-BE49-F238E27FC236}">
                  <a16:creationId xmlns:a16="http://schemas.microsoft.com/office/drawing/2014/main" id="{657C09A9-0D00-C341-97E4-BFE0D534EA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7" y="1283"/>
              <a:ext cx="236" cy="271"/>
              <a:chOff x="2938" y="2425"/>
              <a:chExt cx="240" cy="271"/>
            </a:xfrm>
          </p:grpSpPr>
          <p:sp>
            <p:nvSpPr>
              <p:cNvPr id="303" name="Rectangle 52">
                <a:extLst>
                  <a:ext uri="{FF2B5EF4-FFF2-40B4-BE49-F238E27FC236}">
                    <a16:creationId xmlns:a16="http://schemas.microsoft.com/office/drawing/2014/main" id="{DA96FFA9-8E2C-F446-A90C-1D2C3A740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04" name="Text Box 53">
                <a:extLst>
                  <a:ext uri="{FF2B5EF4-FFF2-40B4-BE49-F238E27FC236}">
                    <a16:creationId xmlns:a16="http://schemas.microsoft.com/office/drawing/2014/main" id="{4094D47B-3C2E-1549-9303-FE64B14C52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8" y="2425"/>
                <a:ext cx="240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v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00" name="Group 54">
              <a:extLst>
                <a:ext uri="{FF2B5EF4-FFF2-40B4-BE49-F238E27FC236}">
                  <a16:creationId xmlns:a16="http://schemas.microsoft.com/office/drawing/2014/main" id="{4895C555-2EC4-9F4B-9A35-FF3D23C07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9" y="1601"/>
              <a:ext cx="252" cy="310"/>
              <a:chOff x="2929" y="2395"/>
              <a:chExt cx="255" cy="310"/>
            </a:xfrm>
          </p:grpSpPr>
          <p:sp>
            <p:nvSpPr>
              <p:cNvPr id="301" name="Rectangle 55">
                <a:extLst>
                  <a:ext uri="{FF2B5EF4-FFF2-40B4-BE49-F238E27FC236}">
                    <a16:creationId xmlns:a16="http://schemas.microsoft.com/office/drawing/2014/main" id="{1594FC40-950D-DD4E-9742-69A340A7F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02" name="Text Box 56">
                <a:extLst>
                  <a:ext uri="{FF2B5EF4-FFF2-40B4-BE49-F238E27FC236}">
                    <a16:creationId xmlns:a16="http://schemas.microsoft.com/office/drawing/2014/main" id="{70D90BEE-05A4-FA49-8BE7-08E95F13AB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29" y="2395"/>
                <a:ext cx="255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800" kern="0" dirty="0">
                    <a:solidFill>
                      <a:srgbClr val="000000"/>
                    </a:solidFill>
                  </a:rPr>
                  <a:t>z</a:t>
                </a:r>
              </a:p>
            </p:txBody>
          </p:sp>
        </p:grpSp>
      </p:grpSp>
      <p:sp>
        <p:nvSpPr>
          <p:cNvPr id="313" name="Text Box 57">
            <a:extLst>
              <a:ext uri="{FF2B5EF4-FFF2-40B4-BE49-F238E27FC236}">
                <a16:creationId xmlns:a16="http://schemas.microsoft.com/office/drawing/2014/main" id="{64A60984-9F92-014B-A1A1-4ED6EE18F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896" y="3838920"/>
            <a:ext cx="3933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resulting least-cost-path tree from u: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B75B83-340D-DF48-B11B-E4763431618C}"/>
              </a:ext>
            </a:extLst>
          </p:cNvPr>
          <p:cNvGrpSpPr/>
          <p:nvPr/>
        </p:nvGrpSpPr>
        <p:grpSpPr>
          <a:xfrm>
            <a:off x="4302233" y="3838364"/>
            <a:ext cx="3331618" cy="1960335"/>
            <a:chOff x="6731733" y="3986393"/>
            <a:chExt cx="4442156" cy="2613780"/>
          </a:xfrm>
        </p:grpSpPr>
        <p:sp>
          <p:nvSpPr>
            <p:cNvPr id="329" name="Text Box 73">
              <a:extLst>
                <a:ext uri="{FF2B5EF4-FFF2-40B4-BE49-F238E27FC236}">
                  <a16:creationId xmlns:a16="http://schemas.microsoft.com/office/drawing/2014/main" id="{33F13002-9C84-AC45-85CD-36E5D05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1733" y="3986393"/>
              <a:ext cx="444215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resulting forwarding table in u: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A06AC3B-3519-6940-83CC-F298AC6E1530}"/>
                </a:ext>
              </a:extLst>
            </p:cNvPr>
            <p:cNvGrpSpPr/>
            <p:nvPr/>
          </p:nvGrpSpPr>
          <p:grpSpPr>
            <a:xfrm>
              <a:off x="7373074" y="4495305"/>
              <a:ext cx="2577054" cy="2104868"/>
              <a:chOff x="9178724" y="1740531"/>
              <a:chExt cx="2577054" cy="210486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A510DE8-21E1-A542-BA94-C8D9DE35CF35}"/>
                  </a:ext>
                </a:extLst>
              </p:cNvPr>
              <p:cNvSpPr/>
              <p:nvPr/>
            </p:nvSpPr>
            <p:spPr>
              <a:xfrm>
                <a:off x="9199418" y="1778000"/>
                <a:ext cx="2373746" cy="27709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854B982-B7D4-D841-A53C-E699EE81E943}"/>
                  </a:ext>
                </a:extLst>
              </p:cNvPr>
              <p:cNvSpPr/>
              <p:nvPr/>
            </p:nvSpPr>
            <p:spPr>
              <a:xfrm>
                <a:off x="9190298" y="1770927"/>
                <a:ext cx="2384385" cy="1979271"/>
              </a:xfrm>
              <a:prstGeom prst="rect">
                <a:avLst/>
              </a:prstGeom>
              <a:noFill/>
              <a:ln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07A910-2025-F047-93E1-3DCFBCE13ED1}"/>
                  </a:ext>
                </a:extLst>
              </p:cNvPr>
              <p:cNvSpPr txBox="1"/>
              <p:nvPr/>
            </p:nvSpPr>
            <p:spPr>
              <a:xfrm>
                <a:off x="9536944" y="2060295"/>
                <a:ext cx="474917" cy="1785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/>
                  <a:t>v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x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y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w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/>
                  <a:t>z</a:t>
                </a:r>
                <a:endParaRPr lang="en-US" dirty="0"/>
              </a:p>
            </p:txBody>
          </p: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D2ECC22B-FD29-854E-98E6-577039BEAFC8}"/>
                  </a:ext>
                </a:extLst>
              </p:cNvPr>
              <p:cNvSpPr txBox="1"/>
              <p:nvPr/>
            </p:nvSpPr>
            <p:spPr>
              <a:xfrm>
                <a:off x="10615914" y="2050650"/>
                <a:ext cx="900246" cy="1785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/>
                  <a:t>(u,v)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(u,x)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(u,x)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(u,x)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(u,x)</a:t>
                </a:r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9A1932-3100-C346-AA74-8048C9EF5669}"/>
                  </a:ext>
                </a:extLst>
              </p:cNvPr>
              <p:cNvSpPr txBox="1"/>
              <p:nvPr/>
            </p:nvSpPr>
            <p:spPr>
              <a:xfrm>
                <a:off x="9220467" y="1747835"/>
                <a:ext cx="12400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destination</a:t>
                </a:r>
                <a:endParaRPr lang="en-US" dirty="0"/>
              </a:p>
            </p:txBody>
          </p:sp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5C520567-C138-9F4F-972E-A6D6E1C098AE}"/>
                  </a:ext>
                </a:extLst>
              </p:cNvPr>
              <p:cNvSpPr txBox="1"/>
              <p:nvPr/>
            </p:nvSpPr>
            <p:spPr>
              <a:xfrm>
                <a:off x="10338125" y="1740531"/>
                <a:ext cx="14176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outgoing link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34AB781-8439-8C4F-8F97-23D8CA7BA0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8724" y="2060293"/>
                <a:ext cx="2395960" cy="0"/>
              </a:xfrm>
              <a:prstGeom prst="line">
                <a:avLst/>
              </a:prstGeom>
              <a:ln w="12700">
                <a:solidFill>
                  <a:srgbClr val="0000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CE7D2336-FF8B-F94C-A7C3-827D1CE1B0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9342" y="1770927"/>
                <a:ext cx="0" cy="1990845"/>
              </a:xfrm>
              <a:prstGeom prst="line">
                <a:avLst/>
              </a:prstGeom>
              <a:ln w="12700">
                <a:solidFill>
                  <a:srgbClr val="0000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7EB9AF4-5603-FB43-B05B-61449C2AEFFB}"/>
              </a:ext>
            </a:extLst>
          </p:cNvPr>
          <p:cNvGrpSpPr/>
          <p:nvPr/>
        </p:nvGrpSpPr>
        <p:grpSpPr>
          <a:xfrm>
            <a:off x="6423950" y="4468549"/>
            <a:ext cx="3212693" cy="369332"/>
            <a:chOff x="8565265" y="4815068"/>
            <a:chExt cx="4283590" cy="49244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E6387EE-3D37-4948-8425-E51C56BFAD3E}"/>
                </a:ext>
              </a:extLst>
            </p:cNvPr>
            <p:cNvSpPr txBox="1"/>
            <p:nvPr/>
          </p:nvSpPr>
          <p:spPr>
            <a:xfrm>
              <a:off x="9201874" y="4815068"/>
              <a:ext cx="364698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route from </a:t>
              </a:r>
              <a:r>
                <a:rPr lang="en-US" i="1" dirty="0"/>
                <a:t>u</a:t>
              </a:r>
              <a:r>
                <a:rPr lang="en-US" dirty="0"/>
                <a:t> to</a:t>
              </a:r>
              <a:r>
                <a:rPr lang="en-US" i="1" dirty="0"/>
                <a:t> v </a:t>
              </a:r>
              <a:r>
                <a:rPr lang="en-US" dirty="0"/>
                <a:t>directly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127B774-BBDB-844B-9FDB-AFB31AC4A39F}"/>
                </a:ext>
              </a:extLst>
            </p:cNvPr>
            <p:cNvCxnSpPr>
              <a:cxnSpLocks/>
            </p:cNvCxnSpPr>
            <p:nvPr/>
          </p:nvCxnSpPr>
          <p:spPr>
            <a:xfrm>
              <a:off x="8565265" y="5000264"/>
              <a:ext cx="682907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3C6B55-B326-044B-8E06-D5159D43754E}"/>
              </a:ext>
            </a:extLst>
          </p:cNvPr>
          <p:cNvGrpSpPr/>
          <p:nvPr/>
        </p:nvGrpSpPr>
        <p:grpSpPr>
          <a:xfrm>
            <a:off x="6658337" y="4755023"/>
            <a:ext cx="1779608" cy="1453526"/>
            <a:chOff x="8877782" y="5197032"/>
            <a:chExt cx="2372811" cy="1938034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C09FF997-745F-784E-9A60-C291F499E8CB}"/>
                </a:ext>
              </a:extLst>
            </p:cNvPr>
            <p:cNvSpPr txBox="1"/>
            <p:nvPr/>
          </p:nvSpPr>
          <p:spPr>
            <a:xfrm>
              <a:off x="9215379" y="5534628"/>
              <a:ext cx="2035214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route from u to all other destinations via </a:t>
              </a:r>
              <a:r>
                <a:rPr lang="en-US" i="1" dirty="0"/>
                <a:t>x</a:t>
              </a:r>
              <a:r>
                <a:rPr lang="en-US" dirty="0"/>
                <a:t> </a:t>
              </a: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68ADB3E5-D636-BB44-86FA-BBB701733A10}"/>
                </a:ext>
              </a:extLst>
            </p:cNvPr>
            <p:cNvSpPr/>
            <p:nvPr/>
          </p:nvSpPr>
          <p:spPr>
            <a:xfrm>
              <a:off x="8877782" y="5197032"/>
              <a:ext cx="352218" cy="1238491"/>
            </a:xfrm>
            <a:prstGeom prst="rightBrac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700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2795"/>
            <a:ext cx="8384722" cy="670967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another example</a:t>
            </a:r>
          </a:p>
        </p:txBody>
      </p:sp>
      <p:sp>
        <p:nvSpPr>
          <p:cNvPr id="546" name="Slide Number Placeholder 4">
            <a:extLst>
              <a:ext uri="{FF2B5EF4-FFF2-40B4-BE49-F238E27FC236}">
                <a16:creationId xmlns:a16="http://schemas.microsoft.com/office/drawing/2014/main" id="{5DC8F37A-7230-5148-88D9-265AE5AD394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914712" y="5689567"/>
            <a:ext cx="2057400" cy="273844"/>
          </a:xfrm>
        </p:spPr>
        <p:txBody>
          <a:bodyPr/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Network Layer: 5-</a:t>
            </a:r>
            <a:fld id="{C4204591-24BD-A542-B9D5-F8D8A88D2FEE}" type="slidenum">
              <a:rPr lang="en-US" sz="825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pPr algn="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75</a:t>
            </a:fld>
            <a:endParaRPr lang="en-US" sz="825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grpSp>
        <p:nvGrpSpPr>
          <p:cNvPr id="276" name="Group 2">
            <a:extLst>
              <a:ext uri="{FF2B5EF4-FFF2-40B4-BE49-F238E27FC236}">
                <a16:creationId xmlns:a16="http://schemas.microsoft.com/office/drawing/2014/main" id="{32F1096F-92AF-264C-9891-4B2131A1535A}"/>
              </a:ext>
            </a:extLst>
          </p:cNvPr>
          <p:cNvGrpSpPr>
            <a:grpSpLocks/>
          </p:cNvGrpSpPr>
          <p:nvPr/>
        </p:nvGrpSpPr>
        <p:grpSpPr bwMode="auto">
          <a:xfrm>
            <a:off x="5450497" y="1980616"/>
            <a:ext cx="3163490" cy="2548969"/>
            <a:chOff x="415" y="856"/>
            <a:chExt cx="2910" cy="2281"/>
          </a:xfrm>
        </p:grpSpPr>
        <p:grpSp>
          <p:nvGrpSpPr>
            <p:cNvPr id="277" name="Group 3">
              <a:extLst>
                <a:ext uri="{FF2B5EF4-FFF2-40B4-BE49-F238E27FC236}">
                  <a16:creationId xmlns:a16="http://schemas.microsoft.com/office/drawing/2014/main" id="{658BC70D-BFE1-3445-B630-7B3A4A7964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8" y="1997"/>
              <a:ext cx="318" cy="289"/>
              <a:chOff x="1611" y="2011"/>
              <a:chExt cx="318" cy="289"/>
            </a:xfrm>
          </p:grpSpPr>
          <p:sp>
            <p:nvSpPr>
              <p:cNvPr id="339" name="Oval 4">
                <a:extLst>
                  <a:ext uri="{FF2B5EF4-FFF2-40B4-BE49-F238E27FC236}">
                    <a16:creationId xmlns:a16="http://schemas.microsoft.com/office/drawing/2014/main" id="{12B70928-94ED-274E-B17E-6E7CC5A85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1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0" name="Line 5">
                <a:extLst>
                  <a:ext uri="{FF2B5EF4-FFF2-40B4-BE49-F238E27FC236}">
                    <a16:creationId xmlns:a16="http://schemas.microsoft.com/office/drawing/2014/main" id="{724BACA0-C784-AA40-8F39-24AD775379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29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1" name="Line 6">
                <a:extLst>
                  <a:ext uri="{FF2B5EF4-FFF2-40B4-BE49-F238E27FC236}">
                    <a16:creationId xmlns:a16="http://schemas.microsoft.com/office/drawing/2014/main" id="{60ABD3DF-926A-F240-941E-16F8EC7F87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29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2" name="Rectangle 7">
                <a:extLst>
                  <a:ext uri="{FF2B5EF4-FFF2-40B4-BE49-F238E27FC236}">
                    <a16:creationId xmlns:a16="http://schemas.microsoft.com/office/drawing/2014/main" id="{422D10D2-9AFE-1242-8892-1E7B20AE2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29"/>
                <a:ext cx="308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defTabSz="685800" eaLnBrk="0" hangingPunct="0">
                  <a:defRPr/>
                </a:pPr>
                <a:endParaRPr lang="en-US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3" name="Oval 8">
                <a:extLst>
                  <a:ext uri="{FF2B5EF4-FFF2-40B4-BE49-F238E27FC236}">
                    <a16:creationId xmlns:a16="http://schemas.microsoft.com/office/drawing/2014/main" id="{A63B1AAC-711F-694A-BF58-5189313DB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1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4" name="Rectangle 9">
                <a:extLst>
                  <a:ext uri="{FF2B5EF4-FFF2-40B4-BE49-F238E27FC236}">
                    <a16:creationId xmlns:a16="http://schemas.microsoft.com/office/drawing/2014/main" id="{C458B676-20F1-6E43-A811-83BAEA22C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6" y="2100"/>
                <a:ext cx="140" cy="10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5" name="Text Box 10">
                <a:extLst>
                  <a:ext uri="{FF2B5EF4-FFF2-40B4-BE49-F238E27FC236}">
                    <a16:creationId xmlns:a16="http://schemas.microsoft.com/office/drawing/2014/main" id="{484CB1B7-C628-9F42-990E-9F7B96F344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11" y="2011"/>
                <a:ext cx="298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w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8" name="Text Box 11">
              <a:extLst>
                <a:ext uri="{FF2B5EF4-FFF2-40B4-BE49-F238E27FC236}">
                  <a16:creationId xmlns:a16="http://schemas.microsoft.com/office/drawing/2014/main" id="{2C66EC07-AF51-8046-9F06-245C35A6BA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" y="1959"/>
              <a:ext cx="2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279" name="Text Box 12">
              <a:extLst>
                <a:ext uri="{FF2B5EF4-FFF2-40B4-BE49-F238E27FC236}">
                  <a16:creationId xmlns:a16="http://schemas.microsoft.com/office/drawing/2014/main" id="{FD2DA6DD-F18F-9646-A088-CBDDFC2989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9" y="1478"/>
              <a:ext cx="2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4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grpSp>
          <p:nvGrpSpPr>
            <p:cNvPr id="280" name="Group 13">
              <a:extLst>
                <a:ext uri="{FF2B5EF4-FFF2-40B4-BE49-F238E27FC236}">
                  <a16:creationId xmlns:a16="http://schemas.microsoft.com/office/drawing/2014/main" id="{471A1164-4650-7144-A6A9-CC01236964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9" y="2848"/>
              <a:ext cx="316" cy="289"/>
              <a:chOff x="1613" y="2011"/>
              <a:chExt cx="316" cy="289"/>
            </a:xfrm>
          </p:grpSpPr>
          <p:sp>
            <p:nvSpPr>
              <p:cNvPr id="332" name="Oval 14">
                <a:extLst>
                  <a:ext uri="{FF2B5EF4-FFF2-40B4-BE49-F238E27FC236}">
                    <a16:creationId xmlns:a16="http://schemas.microsoft.com/office/drawing/2014/main" id="{80A336F3-1162-5342-AC4A-8B2AED4E9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3" name="Line 15">
                <a:extLst>
                  <a:ext uri="{FF2B5EF4-FFF2-40B4-BE49-F238E27FC236}">
                    <a16:creationId xmlns:a16="http://schemas.microsoft.com/office/drawing/2014/main" id="{9FF9E86E-2F60-184C-8322-81DAB6CC79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4" name="Line 16">
                <a:extLst>
                  <a:ext uri="{FF2B5EF4-FFF2-40B4-BE49-F238E27FC236}">
                    <a16:creationId xmlns:a16="http://schemas.microsoft.com/office/drawing/2014/main" id="{139291DA-0B23-AF4A-80E1-C5AB8C8D54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5" name="Rectangle 17">
                <a:extLst>
                  <a:ext uri="{FF2B5EF4-FFF2-40B4-BE49-F238E27FC236}">
                    <a16:creationId xmlns:a16="http://schemas.microsoft.com/office/drawing/2014/main" id="{DCCEEA9D-E3E7-3E47-B22F-9936B2939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defTabSz="685800" eaLnBrk="0" hangingPunct="0">
                  <a:defRPr/>
                </a:pPr>
                <a:endParaRPr lang="en-US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6" name="Oval 18">
                <a:extLst>
                  <a:ext uri="{FF2B5EF4-FFF2-40B4-BE49-F238E27FC236}">
                    <a16:creationId xmlns:a16="http://schemas.microsoft.com/office/drawing/2014/main" id="{BC673A69-9F19-6E48-B78B-300E678AB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7" name="Rectangle 19">
                <a:extLst>
                  <a:ext uri="{FF2B5EF4-FFF2-40B4-BE49-F238E27FC236}">
                    <a16:creationId xmlns:a16="http://schemas.microsoft.com/office/drawing/2014/main" id="{9CB54AFD-33DB-F34A-A696-9C14C1F2B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8" name="Text Box 20">
                <a:extLst>
                  <a:ext uri="{FF2B5EF4-FFF2-40B4-BE49-F238E27FC236}">
                    <a16:creationId xmlns:a16="http://schemas.microsoft.com/office/drawing/2014/main" id="{AC845383-9D3E-5C42-BB6B-3E65197E8A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1" y="2011"/>
                <a:ext cx="258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v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81" name="Group 21">
              <a:extLst>
                <a:ext uri="{FF2B5EF4-FFF2-40B4-BE49-F238E27FC236}">
                  <a16:creationId xmlns:a16="http://schemas.microsoft.com/office/drawing/2014/main" id="{BA8E377E-CA1A-ED4B-BF90-295028D96A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3" y="856"/>
              <a:ext cx="318" cy="289"/>
              <a:chOff x="1611" y="2011"/>
              <a:chExt cx="318" cy="289"/>
            </a:xfrm>
          </p:grpSpPr>
          <p:sp>
            <p:nvSpPr>
              <p:cNvPr id="325" name="Oval 22">
                <a:extLst>
                  <a:ext uri="{FF2B5EF4-FFF2-40B4-BE49-F238E27FC236}">
                    <a16:creationId xmlns:a16="http://schemas.microsoft.com/office/drawing/2014/main" id="{BDA57358-5E81-8C48-92CB-61DF13F50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26" name="Line 23">
                <a:extLst>
                  <a:ext uri="{FF2B5EF4-FFF2-40B4-BE49-F238E27FC236}">
                    <a16:creationId xmlns:a16="http://schemas.microsoft.com/office/drawing/2014/main" id="{25B69C18-8DE4-7742-9F14-35A6A88947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27" name="Line 24">
                <a:extLst>
                  <a:ext uri="{FF2B5EF4-FFF2-40B4-BE49-F238E27FC236}">
                    <a16:creationId xmlns:a16="http://schemas.microsoft.com/office/drawing/2014/main" id="{6CB89C37-D416-D242-8479-89D57F6520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28" name="Rectangle 25">
                <a:extLst>
                  <a:ext uri="{FF2B5EF4-FFF2-40B4-BE49-F238E27FC236}">
                    <a16:creationId xmlns:a16="http://schemas.microsoft.com/office/drawing/2014/main" id="{21DBFB42-3378-4745-AF73-D425CA55A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defTabSz="685800" eaLnBrk="0" hangingPunct="0">
                  <a:defRPr/>
                </a:pPr>
                <a:endParaRPr lang="en-US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29" name="Oval 26">
                <a:extLst>
                  <a:ext uri="{FF2B5EF4-FFF2-40B4-BE49-F238E27FC236}">
                    <a16:creationId xmlns:a16="http://schemas.microsoft.com/office/drawing/2014/main" id="{447835FA-E0FB-B943-9D6A-5FD526148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" y="2072"/>
                <a:ext cx="313" cy="9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0" name="Rectangle 27">
                <a:extLst>
                  <a:ext uri="{FF2B5EF4-FFF2-40B4-BE49-F238E27FC236}">
                    <a16:creationId xmlns:a16="http://schemas.microsoft.com/office/drawing/2014/main" id="{07E675A6-015B-7F42-BDF9-8330D4ADC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3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1" name="Text Box 28">
                <a:extLst>
                  <a:ext uri="{FF2B5EF4-FFF2-40B4-BE49-F238E27FC236}">
                    <a16:creationId xmlns:a16="http://schemas.microsoft.com/office/drawing/2014/main" id="{9E12F9CF-21DB-3349-B2C0-3044A3D51B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1" y="2011"/>
                <a:ext cx="258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x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82" name="Group 29">
              <a:extLst>
                <a:ext uri="{FF2B5EF4-FFF2-40B4-BE49-F238E27FC236}">
                  <a16:creationId xmlns:a16="http://schemas.microsoft.com/office/drawing/2014/main" id="{21FBA163-2A78-6543-B0CC-7CA119F1B6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" y="2028"/>
              <a:ext cx="318" cy="289"/>
              <a:chOff x="1613" y="2011"/>
              <a:chExt cx="318" cy="289"/>
            </a:xfrm>
          </p:grpSpPr>
          <p:sp>
            <p:nvSpPr>
              <p:cNvPr id="318" name="Oval 30">
                <a:extLst>
                  <a:ext uri="{FF2B5EF4-FFF2-40B4-BE49-F238E27FC236}">
                    <a16:creationId xmlns:a16="http://schemas.microsoft.com/office/drawing/2014/main" id="{29825365-4AD8-5E4B-8933-DB1422AAA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2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19" name="Line 31">
                <a:extLst>
                  <a:ext uri="{FF2B5EF4-FFF2-40B4-BE49-F238E27FC236}">
                    <a16:creationId xmlns:a16="http://schemas.microsoft.com/office/drawing/2014/main" id="{F38B670B-8807-404D-9154-5457C97022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20" name="Line 32">
                <a:extLst>
                  <a:ext uri="{FF2B5EF4-FFF2-40B4-BE49-F238E27FC236}">
                    <a16:creationId xmlns:a16="http://schemas.microsoft.com/office/drawing/2014/main" id="{00108054-5F4F-9447-84AE-A11B0755C1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1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21" name="Rectangle 33">
                <a:extLst>
                  <a:ext uri="{FF2B5EF4-FFF2-40B4-BE49-F238E27FC236}">
                    <a16:creationId xmlns:a16="http://schemas.microsoft.com/office/drawing/2014/main" id="{D048D158-7C67-CC4B-A11E-67C17E0A24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defTabSz="685800" eaLnBrk="0" hangingPunct="0">
                  <a:defRPr/>
                </a:pPr>
                <a:endParaRPr lang="en-US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22" name="Oval 34">
                <a:extLst>
                  <a:ext uri="{FF2B5EF4-FFF2-40B4-BE49-F238E27FC236}">
                    <a16:creationId xmlns:a16="http://schemas.microsoft.com/office/drawing/2014/main" id="{138D5ABE-A76B-984C-BC94-76AC43F40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23" name="Rectangle 35">
                <a:extLst>
                  <a:ext uri="{FF2B5EF4-FFF2-40B4-BE49-F238E27FC236}">
                    <a16:creationId xmlns:a16="http://schemas.microsoft.com/office/drawing/2014/main" id="{A4BA8382-8E98-814C-B112-88E0250B6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2"/>
                <a:ext cx="141" cy="103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24" name="Text Box 36">
                <a:extLst>
                  <a:ext uri="{FF2B5EF4-FFF2-40B4-BE49-F238E27FC236}">
                    <a16:creationId xmlns:a16="http://schemas.microsoft.com/office/drawing/2014/main" id="{C430FDFB-B840-284A-B1DA-B79B437689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26" y="2011"/>
                <a:ext cx="269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u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83" name="Line 37">
              <a:extLst>
                <a:ext uri="{FF2B5EF4-FFF2-40B4-BE49-F238E27FC236}">
                  <a16:creationId xmlns:a16="http://schemas.microsoft.com/office/drawing/2014/main" id="{808D4F56-0160-9841-BF84-39B90D2E1D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8" y="2156"/>
              <a:ext cx="63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84" name="Line 38">
              <a:extLst>
                <a:ext uri="{FF2B5EF4-FFF2-40B4-BE49-F238E27FC236}">
                  <a16:creationId xmlns:a16="http://schemas.microsoft.com/office/drawing/2014/main" id="{7AFA0E43-6979-C944-8C7A-BFE8A232B3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082"/>
              <a:ext cx="0" cy="9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85" name="Line 39">
              <a:extLst>
                <a:ext uri="{FF2B5EF4-FFF2-40B4-BE49-F238E27FC236}">
                  <a16:creationId xmlns:a16="http://schemas.microsoft.com/office/drawing/2014/main" id="{8B831959-D369-6E45-8A3C-8760AE9252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4" y="1021"/>
              <a:ext cx="674" cy="10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86" name="Text Box 40">
              <a:extLst>
                <a:ext uri="{FF2B5EF4-FFF2-40B4-BE49-F238E27FC236}">
                  <a16:creationId xmlns:a16="http://schemas.microsoft.com/office/drawing/2014/main" id="{4F3E9232-C703-104F-A4AB-12CF1F981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1" y="1368"/>
              <a:ext cx="2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5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287" name="Line 41">
              <a:extLst>
                <a:ext uri="{FF2B5EF4-FFF2-40B4-BE49-F238E27FC236}">
                  <a16:creationId xmlns:a16="http://schemas.microsoft.com/office/drawing/2014/main" id="{5BC1DD56-6FD0-6A4A-8705-9C46BE3DC5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" y="2206"/>
              <a:ext cx="9" cy="7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88" name="Text Box 42">
              <a:extLst>
                <a:ext uri="{FF2B5EF4-FFF2-40B4-BE49-F238E27FC236}">
                  <a16:creationId xmlns:a16="http://schemas.microsoft.com/office/drawing/2014/main" id="{8B65710B-4630-3345-85EB-E3A08BF77D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3" y="2407"/>
              <a:ext cx="2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3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289" name="Freeform 43">
              <a:extLst>
                <a:ext uri="{FF2B5EF4-FFF2-40B4-BE49-F238E27FC236}">
                  <a16:creationId xmlns:a16="http://schemas.microsoft.com/office/drawing/2014/main" id="{1DA37895-BEA5-2F44-B0FB-06B2F676B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" y="2227"/>
              <a:ext cx="860" cy="799"/>
            </a:xfrm>
            <a:custGeom>
              <a:avLst/>
              <a:gdLst>
                <a:gd name="T0" fmla="*/ 0 w 857"/>
                <a:gd name="T1" fmla="*/ 0 h 1152"/>
                <a:gd name="T2" fmla="*/ 562 w 857"/>
                <a:gd name="T3" fmla="*/ 1152 h 1152"/>
                <a:gd name="T4" fmla="*/ 857 w 857"/>
                <a:gd name="T5" fmla="*/ 772 h 1152"/>
                <a:gd name="T6" fmla="*/ 0 60000 65536"/>
                <a:gd name="T7" fmla="*/ 0 60000 65536"/>
                <a:gd name="T8" fmla="*/ 0 60000 65536"/>
                <a:gd name="T9" fmla="*/ 0 w 857"/>
                <a:gd name="T10" fmla="*/ 0 h 1152"/>
                <a:gd name="T11" fmla="*/ 857 w 857"/>
                <a:gd name="T12" fmla="*/ 1152 h 1152"/>
                <a:gd name="connsiteX0" fmla="*/ 0 w 10000"/>
                <a:gd name="connsiteY0" fmla="*/ 0 h 6928"/>
                <a:gd name="connsiteX1" fmla="*/ 3770 w 10000"/>
                <a:gd name="connsiteY1" fmla="*/ 6300 h 6928"/>
                <a:gd name="connsiteX2" fmla="*/ 10000 w 10000"/>
                <a:gd name="connsiteY2" fmla="*/ 6701 h 6928"/>
                <a:gd name="connsiteX0" fmla="*/ 0 w 10000"/>
                <a:gd name="connsiteY0" fmla="*/ 0 h 9871"/>
                <a:gd name="connsiteX1" fmla="*/ 1802 w 10000"/>
                <a:gd name="connsiteY1" fmla="*/ 7634 h 9871"/>
                <a:gd name="connsiteX2" fmla="*/ 10000 w 10000"/>
                <a:gd name="connsiteY2" fmla="*/ 9672 h 9871"/>
                <a:gd name="connsiteX0" fmla="*/ 0 w 10000"/>
                <a:gd name="connsiteY0" fmla="*/ 0 h 10136"/>
                <a:gd name="connsiteX1" fmla="*/ 1802 w 10000"/>
                <a:gd name="connsiteY1" fmla="*/ 7734 h 10136"/>
                <a:gd name="connsiteX2" fmla="*/ 10000 w 10000"/>
                <a:gd name="connsiteY2" fmla="*/ 9798 h 10136"/>
                <a:gd name="connsiteX0" fmla="*/ 0 w 10000"/>
                <a:gd name="connsiteY0" fmla="*/ 0 h 10136"/>
                <a:gd name="connsiteX1" fmla="*/ 1802 w 10000"/>
                <a:gd name="connsiteY1" fmla="*/ 7734 h 10136"/>
                <a:gd name="connsiteX2" fmla="*/ 10000 w 10000"/>
                <a:gd name="connsiteY2" fmla="*/ 9798 h 10136"/>
                <a:gd name="connsiteX0" fmla="*/ 32 w 10032"/>
                <a:gd name="connsiteY0" fmla="*/ 0 h 10136"/>
                <a:gd name="connsiteX1" fmla="*/ 1834 w 10032"/>
                <a:gd name="connsiteY1" fmla="*/ 7734 h 10136"/>
                <a:gd name="connsiteX2" fmla="*/ 10032 w 10032"/>
                <a:gd name="connsiteY2" fmla="*/ 9798 h 1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32" h="10136">
                  <a:moveTo>
                    <a:pt x="32" y="0"/>
                  </a:moveTo>
                  <a:cubicBezTo>
                    <a:pt x="62" y="4573"/>
                    <a:pt x="-465" y="5047"/>
                    <a:pt x="1834" y="7734"/>
                  </a:cubicBezTo>
                  <a:cubicBezTo>
                    <a:pt x="4132" y="9414"/>
                    <a:pt x="9320" y="10802"/>
                    <a:pt x="10032" y="9798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90" name="Text Box 44">
              <a:extLst>
                <a:ext uri="{FF2B5EF4-FFF2-40B4-BE49-F238E27FC236}">
                  <a16:creationId xmlns:a16="http://schemas.microsoft.com/office/drawing/2014/main" id="{14130176-E966-1940-B020-47161106B1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" y="2582"/>
              <a:ext cx="2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7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291" name="Line 45">
              <a:extLst>
                <a:ext uri="{FF2B5EF4-FFF2-40B4-BE49-F238E27FC236}">
                  <a16:creationId xmlns:a16="http://schemas.microsoft.com/office/drawing/2014/main" id="{5FA533BD-9B17-724F-B020-409CFC3CE3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50" y="2158"/>
              <a:ext cx="998" cy="82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92" name="Text Box 46">
              <a:extLst>
                <a:ext uri="{FF2B5EF4-FFF2-40B4-BE49-F238E27FC236}">
                  <a16:creationId xmlns:a16="http://schemas.microsoft.com/office/drawing/2014/main" id="{4B9E6712-F2E9-6348-B7CF-9CEC9EE3D6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5" y="2569"/>
              <a:ext cx="2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4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293" name="Freeform 47">
              <a:extLst>
                <a:ext uri="{FF2B5EF4-FFF2-40B4-BE49-F238E27FC236}">
                  <a16:creationId xmlns:a16="http://schemas.microsoft.com/office/drawing/2014/main" id="{61A0A93C-B128-F646-84CC-2F72C42DF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946"/>
              <a:ext cx="991" cy="484"/>
            </a:xfrm>
            <a:custGeom>
              <a:avLst/>
              <a:gdLst>
                <a:gd name="T0" fmla="*/ 0 w 991"/>
                <a:gd name="T1" fmla="*/ 168 h 484"/>
                <a:gd name="T2" fmla="*/ 204 w 991"/>
                <a:gd name="T3" fmla="*/ 484 h 484"/>
                <a:gd name="T4" fmla="*/ 302 w 991"/>
                <a:gd name="T5" fmla="*/ 7 h 484"/>
                <a:gd name="T6" fmla="*/ 379 w 991"/>
                <a:gd name="T7" fmla="*/ 442 h 484"/>
                <a:gd name="T8" fmla="*/ 534 w 991"/>
                <a:gd name="T9" fmla="*/ 21 h 484"/>
                <a:gd name="T10" fmla="*/ 611 w 991"/>
                <a:gd name="T11" fmla="*/ 351 h 484"/>
                <a:gd name="T12" fmla="*/ 660 w 991"/>
                <a:gd name="T13" fmla="*/ 77 h 484"/>
                <a:gd name="T14" fmla="*/ 991 w 991"/>
                <a:gd name="T15" fmla="*/ 218 h 4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91"/>
                <a:gd name="T25" fmla="*/ 0 h 484"/>
                <a:gd name="T26" fmla="*/ 991 w 991"/>
                <a:gd name="T27" fmla="*/ 484 h 4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91" h="484">
                  <a:moveTo>
                    <a:pt x="0" y="168"/>
                  </a:moveTo>
                  <a:cubicBezTo>
                    <a:pt x="0" y="168"/>
                    <a:pt x="145" y="484"/>
                    <a:pt x="204" y="484"/>
                  </a:cubicBezTo>
                  <a:cubicBezTo>
                    <a:pt x="263" y="484"/>
                    <a:pt x="253" y="6"/>
                    <a:pt x="302" y="7"/>
                  </a:cubicBezTo>
                  <a:cubicBezTo>
                    <a:pt x="331" y="0"/>
                    <a:pt x="313" y="444"/>
                    <a:pt x="379" y="442"/>
                  </a:cubicBezTo>
                  <a:cubicBezTo>
                    <a:pt x="418" y="444"/>
                    <a:pt x="475" y="24"/>
                    <a:pt x="534" y="21"/>
                  </a:cubicBezTo>
                  <a:cubicBezTo>
                    <a:pt x="573" y="6"/>
                    <a:pt x="575" y="360"/>
                    <a:pt x="611" y="351"/>
                  </a:cubicBezTo>
                  <a:cubicBezTo>
                    <a:pt x="647" y="342"/>
                    <a:pt x="577" y="80"/>
                    <a:pt x="660" y="77"/>
                  </a:cubicBezTo>
                  <a:cubicBezTo>
                    <a:pt x="743" y="74"/>
                    <a:pt x="922" y="189"/>
                    <a:pt x="991" y="218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294" name="Group 48">
              <a:extLst>
                <a:ext uri="{FF2B5EF4-FFF2-40B4-BE49-F238E27FC236}">
                  <a16:creationId xmlns:a16="http://schemas.microsoft.com/office/drawing/2014/main" id="{B7C23859-55BB-9B44-ADBB-F78119E7BD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2" y="2021"/>
              <a:ext cx="316" cy="289"/>
              <a:chOff x="1613" y="2011"/>
              <a:chExt cx="316" cy="289"/>
            </a:xfrm>
          </p:grpSpPr>
          <p:sp>
            <p:nvSpPr>
              <p:cNvPr id="311" name="Oval 49">
                <a:extLst>
                  <a:ext uri="{FF2B5EF4-FFF2-40B4-BE49-F238E27FC236}">
                    <a16:creationId xmlns:a16="http://schemas.microsoft.com/office/drawing/2014/main" id="{949CF37C-265E-D64E-B325-9AB7E8C27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6"/>
                <a:ext cx="313" cy="82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12" name="Line 50">
                <a:extLst>
                  <a:ext uri="{FF2B5EF4-FFF2-40B4-BE49-F238E27FC236}">
                    <a16:creationId xmlns:a16="http://schemas.microsoft.com/office/drawing/2014/main" id="{97FEF3EE-7C25-6444-B8E7-03C400A28A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13" name="Line 51">
                <a:extLst>
                  <a:ext uri="{FF2B5EF4-FFF2-40B4-BE49-F238E27FC236}">
                    <a16:creationId xmlns:a16="http://schemas.microsoft.com/office/drawing/2014/main" id="{FE3C484F-0565-0E43-B670-DA87C89A2B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14" name="Rectangle 52">
                <a:extLst>
                  <a:ext uri="{FF2B5EF4-FFF2-40B4-BE49-F238E27FC236}">
                    <a16:creationId xmlns:a16="http://schemas.microsoft.com/office/drawing/2014/main" id="{03D9537A-3264-0D40-B097-904F196709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defTabSz="685800" eaLnBrk="0" hangingPunct="0">
                  <a:defRPr/>
                </a:pPr>
                <a:endParaRPr lang="en-US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15" name="Oval 53">
                <a:extLst>
                  <a:ext uri="{FF2B5EF4-FFF2-40B4-BE49-F238E27FC236}">
                    <a16:creationId xmlns:a16="http://schemas.microsoft.com/office/drawing/2014/main" id="{39EFFB9B-60D2-6F4A-AE7C-381CD9E03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070"/>
                <a:ext cx="313" cy="97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16" name="Rectangle 54">
                <a:extLst>
                  <a:ext uri="{FF2B5EF4-FFF2-40B4-BE49-F238E27FC236}">
                    <a16:creationId xmlns:a16="http://schemas.microsoft.com/office/drawing/2014/main" id="{56D1F98E-84A8-024C-B33E-AF0196C292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3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17" name="Text Box 55">
                <a:extLst>
                  <a:ext uri="{FF2B5EF4-FFF2-40B4-BE49-F238E27FC236}">
                    <a16:creationId xmlns:a16="http://schemas.microsoft.com/office/drawing/2014/main" id="{FF2D3BFC-D492-494B-B3FC-F2B37848F7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1" y="2011"/>
                <a:ext cx="258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y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95" name="Text Box 56">
              <a:extLst>
                <a:ext uri="{FF2B5EF4-FFF2-40B4-BE49-F238E27FC236}">
                  <a16:creationId xmlns:a16="http://schemas.microsoft.com/office/drawing/2014/main" id="{B415EC29-BD23-5146-8BE4-412D2D3F38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" y="1721"/>
              <a:ext cx="2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8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grpSp>
          <p:nvGrpSpPr>
            <p:cNvPr id="296" name="Group 57">
              <a:extLst>
                <a:ext uri="{FF2B5EF4-FFF2-40B4-BE49-F238E27FC236}">
                  <a16:creationId xmlns:a16="http://schemas.microsoft.com/office/drawing/2014/main" id="{C4202DE4-8110-9149-847A-09872B32E9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7" y="2002"/>
              <a:ext cx="318" cy="289"/>
              <a:chOff x="1611" y="2011"/>
              <a:chExt cx="318" cy="289"/>
            </a:xfrm>
          </p:grpSpPr>
          <p:sp>
            <p:nvSpPr>
              <p:cNvPr id="304" name="Oval 58">
                <a:extLst>
                  <a:ext uri="{FF2B5EF4-FFF2-40B4-BE49-F238E27FC236}">
                    <a16:creationId xmlns:a16="http://schemas.microsoft.com/office/drawing/2014/main" id="{9EF75287-5339-3F4B-9A63-10529CE67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05" name="Line 59">
                <a:extLst>
                  <a:ext uri="{FF2B5EF4-FFF2-40B4-BE49-F238E27FC236}">
                    <a16:creationId xmlns:a16="http://schemas.microsoft.com/office/drawing/2014/main" id="{2AB637C9-6517-4947-A07D-D630784FBA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06" name="Line 60">
                <a:extLst>
                  <a:ext uri="{FF2B5EF4-FFF2-40B4-BE49-F238E27FC236}">
                    <a16:creationId xmlns:a16="http://schemas.microsoft.com/office/drawing/2014/main" id="{2495A212-75B8-3943-99C1-206BECF8DE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07" name="Rectangle 61">
                <a:extLst>
                  <a:ext uri="{FF2B5EF4-FFF2-40B4-BE49-F238E27FC236}">
                    <a16:creationId xmlns:a16="http://schemas.microsoft.com/office/drawing/2014/main" id="{8AA8B627-1CEC-4142-A0A3-32829E047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defTabSz="685800" eaLnBrk="0" hangingPunct="0">
                  <a:defRPr/>
                </a:pPr>
                <a:endParaRPr lang="en-US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08" name="Oval 62">
                <a:extLst>
                  <a:ext uri="{FF2B5EF4-FFF2-40B4-BE49-F238E27FC236}">
                    <a16:creationId xmlns:a16="http://schemas.microsoft.com/office/drawing/2014/main" id="{F2AD727A-865F-A446-B467-3543A7C5A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" y="2072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09" name="Rectangle 63">
                <a:extLst>
                  <a:ext uri="{FF2B5EF4-FFF2-40B4-BE49-F238E27FC236}">
                    <a16:creationId xmlns:a16="http://schemas.microsoft.com/office/drawing/2014/main" id="{694BCF0D-8965-434E-92FD-E4E57EB0A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10" name="Text Box 64">
                <a:extLst>
                  <a:ext uri="{FF2B5EF4-FFF2-40B4-BE49-F238E27FC236}">
                    <a16:creationId xmlns:a16="http://schemas.microsoft.com/office/drawing/2014/main" id="{0A90B092-1D02-6E42-B19F-DD4E347FBB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2" y="2011"/>
                <a:ext cx="258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</a:rPr>
                  <a:t>z</a:t>
                </a:r>
                <a:endParaRPr lang="en-US" sz="1800" kern="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97" name="Line 65">
              <a:extLst>
                <a:ext uri="{FF2B5EF4-FFF2-40B4-BE49-F238E27FC236}">
                  <a16:creationId xmlns:a16="http://schemas.microsoft.com/office/drawing/2014/main" id="{65E888B4-5F50-3146-B1A9-976CBB4189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149"/>
              <a:ext cx="35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98" name="Text Box 66">
              <a:extLst>
                <a:ext uri="{FF2B5EF4-FFF2-40B4-BE49-F238E27FC236}">
                  <a16:creationId xmlns:a16="http://schemas.microsoft.com/office/drawing/2014/main" id="{F6469025-7017-984A-AA1F-2D5626DC3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5" y="2149"/>
              <a:ext cx="2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2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299" name="Line 67">
              <a:extLst>
                <a:ext uri="{FF2B5EF4-FFF2-40B4-BE49-F238E27FC236}">
                  <a16:creationId xmlns:a16="http://schemas.microsoft.com/office/drawing/2014/main" id="{9DCC2A67-B231-F242-991B-5F4693B170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3" y="990"/>
              <a:ext cx="965" cy="11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00" name="Text Box 68">
              <a:extLst>
                <a:ext uri="{FF2B5EF4-FFF2-40B4-BE49-F238E27FC236}">
                  <a16:creationId xmlns:a16="http://schemas.microsoft.com/office/drawing/2014/main" id="{8129B7AB-5637-0844-AC15-1A3C9C2955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8" y="1343"/>
              <a:ext cx="2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7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301" name="Freeform 69">
              <a:extLst>
                <a:ext uri="{FF2B5EF4-FFF2-40B4-BE49-F238E27FC236}">
                  <a16:creationId xmlns:a16="http://schemas.microsoft.com/office/drawing/2014/main" id="{29AAE3EF-0505-6F46-BD2A-6D6911598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" y="976"/>
              <a:ext cx="28" cy="14"/>
            </a:xfrm>
            <a:custGeom>
              <a:avLst/>
              <a:gdLst>
                <a:gd name="T0" fmla="*/ 0 w 28"/>
                <a:gd name="T1" fmla="*/ 14 h 14"/>
                <a:gd name="T2" fmla="*/ 28 w 28"/>
                <a:gd name="T3" fmla="*/ 0 h 14"/>
                <a:gd name="T4" fmla="*/ 0 w 28"/>
                <a:gd name="T5" fmla="*/ 14 h 14"/>
                <a:gd name="T6" fmla="*/ 0 60000 65536"/>
                <a:gd name="T7" fmla="*/ 0 60000 65536"/>
                <a:gd name="T8" fmla="*/ 0 60000 65536"/>
                <a:gd name="T9" fmla="*/ 0 w 28"/>
                <a:gd name="T10" fmla="*/ 0 h 14"/>
                <a:gd name="T11" fmla="*/ 28 w 28"/>
                <a:gd name="T12" fmla="*/ 14 h 1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" h="14">
                  <a:moveTo>
                    <a:pt x="0" y="14"/>
                  </a:moveTo>
                  <a:cubicBezTo>
                    <a:pt x="9" y="9"/>
                    <a:pt x="28" y="0"/>
                    <a:pt x="28" y="0"/>
                  </a:cubicBezTo>
                  <a:cubicBezTo>
                    <a:pt x="28" y="0"/>
                    <a:pt x="9" y="9"/>
                    <a:pt x="0" y="14"/>
                  </a:cubicBezTo>
                  <a:close/>
                </a:path>
              </a:pathLst>
            </a:custGeom>
            <a:solidFill>
              <a:srgbClr val="00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02" name="Freeform 70">
              <a:extLst>
                <a:ext uri="{FF2B5EF4-FFF2-40B4-BE49-F238E27FC236}">
                  <a16:creationId xmlns:a16="http://schemas.microsoft.com/office/drawing/2014/main" id="{8B2F3D65-7E00-5D45-B201-518DAF55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3" y="999"/>
              <a:ext cx="1510" cy="1052"/>
            </a:xfrm>
            <a:custGeom>
              <a:avLst/>
              <a:gdLst>
                <a:gd name="T0" fmla="*/ 0 w 1510"/>
                <a:gd name="T1" fmla="*/ 5 h 1052"/>
                <a:gd name="T2" fmla="*/ 1102 w 1510"/>
                <a:gd name="T3" fmla="*/ 174 h 1052"/>
                <a:gd name="T4" fmla="*/ 1510 w 1510"/>
                <a:gd name="T5" fmla="*/ 1052 h 1052"/>
                <a:gd name="T6" fmla="*/ 0 60000 65536"/>
                <a:gd name="T7" fmla="*/ 0 60000 65536"/>
                <a:gd name="T8" fmla="*/ 0 60000 65536"/>
                <a:gd name="T9" fmla="*/ 0 w 1510"/>
                <a:gd name="T10" fmla="*/ 0 h 1052"/>
                <a:gd name="T11" fmla="*/ 1510 w 1510"/>
                <a:gd name="T12" fmla="*/ 1052 h 10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0" h="1052">
                  <a:moveTo>
                    <a:pt x="0" y="5"/>
                  </a:moveTo>
                  <a:cubicBezTo>
                    <a:pt x="184" y="33"/>
                    <a:pt x="851" y="0"/>
                    <a:pt x="1102" y="174"/>
                  </a:cubicBezTo>
                  <a:cubicBezTo>
                    <a:pt x="1353" y="348"/>
                    <a:pt x="1425" y="869"/>
                    <a:pt x="1510" y="1052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03" name="Text Box 71">
              <a:extLst>
                <a:ext uri="{FF2B5EF4-FFF2-40B4-BE49-F238E27FC236}">
                  <a16:creationId xmlns:a16="http://schemas.microsoft.com/office/drawing/2014/main" id="{E68507B9-D09E-784A-9037-01E28A3376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9" y="1008"/>
              <a:ext cx="25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9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346" name="Text Box 73">
            <a:extLst>
              <a:ext uri="{FF2B5EF4-FFF2-40B4-BE49-F238E27FC236}">
                <a16:creationId xmlns:a16="http://schemas.microsoft.com/office/drawing/2014/main" id="{A7B8CE6F-D2D0-C64A-985C-14A532171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142" y="2201659"/>
            <a:ext cx="6592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800" kern="0" dirty="0">
                <a:solidFill>
                  <a:srgbClr val="000000"/>
                </a:solidFill>
              </a:rPr>
              <a:t>Step</a:t>
            </a:r>
          </a:p>
          <a:p>
            <a:pPr algn="r" defTabSz="685800" eaLnBrk="0" hangingPunct="0">
              <a:defRPr/>
            </a:pPr>
            <a:endParaRPr lang="en-US" sz="1800" kern="0" dirty="0">
              <a:solidFill>
                <a:srgbClr val="000000"/>
              </a:solidFill>
            </a:endParaRPr>
          </a:p>
        </p:txBody>
      </p:sp>
      <p:sp>
        <p:nvSpPr>
          <p:cNvPr id="347" name="Text Box 74">
            <a:extLst>
              <a:ext uri="{FF2B5EF4-FFF2-40B4-BE49-F238E27FC236}">
                <a16:creationId xmlns:a16="http://schemas.microsoft.com/office/drawing/2014/main" id="{68BAE725-C9B0-4841-BC00-DFE4ABCC8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621" y="2202314"/>
            <a:ext cx="394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800" i="1" kern="0" dirty="0">
                <a:solidFill>
                  <a:srgbClr val="000000"/>
                </a:solidFill>
              </a:rPr>
              <a:t>N</a:t>
            </a:r>
            <a:r>
              <a:rPr lang="en-US" sz="1800" i="1" kern="0" dirty="0">
                <a:solidFill>
                  <a:srgbClr val="000000"/>
                </a:solidFill>
                <a:cs typeface="Arial" charset="0"/>
              </a:rPr>
              <a:t>'</a:t>
            </a:r>
          </a:p>
        </p:txBody>
      </p:sp>
      <p:sp>
        <p:nvSpPr>
          <p:cNvPr id="348" name="Text Box 75">
            <a:extLst>
              <a:ext uri="{FF2B5EF4-FFF2-40B4-BE49-F238E27FC236}">
                <a16:creationId xmlns:a16="http://schemas.microsoft.com/office/drawing/2014/main" id="{852A35C1-53FD-CB4F-B4CA-0E3908EA5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1828" y="2090784"/>
            <a:ext cx="518092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85800" eaLnBrk="0" hangingPunct="0">
              <a:lnSpc>
                <a:spcPct val="90000"/>
              </a:lnSpc>
              <a:defRPr/>
            </a:pPr>
            <a:r>
              <a:rPr lang="en-US" sz="1200" i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D(</a:t>
            </a:r>
            <a:r>
              <a:rPr lang="en-US" sz="1200" i="1" kern="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200" i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</a:p>
          <a:p>
            <a:pPr algn="ctr" defTabSz="685800" eaLnBrk="0" hangingPunct="0">
              <a:lnSpc>
                <a:spcPct val="90000"/>
              </a:lnSpc>
              <a:defRPr/>
            </a:pPr>
            <a:r>
              <a:rPr lang="en-US" sz="1200" i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p(v)</a:t>
            </a:r>
          </a:p>
        </p:txBody>
      </p:sp>
      <p:sp>
        <p:nvSpPr>
          <p:cNvPr id="349" name="Text Box 76">
            <a:extLst>
              <a:ext uri="{FF2B5EF4-FFF2-40B4-BE49-F238E27FC236}">
                <a16:creationId xmlns:a16="http://schemas.microsoft.com/office/drawing/2014/main" id="{BBDC5F24-2BBB-0D44-B8B8-9CFC425F4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384" y="2567325"/>
            <a:ext cx="29206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350" name="Text Box 77">
            <a:extLst>
              <a:ext uri="{FF2B5EF4-FFF2-40B4-BE49-F238E27FC236}">
                <a16:creationId xmlns:a16="http://schemas.microsoft.com/office/drawing/2014/main" id="{1F8B1E53-4D00-F94A-8B2B-876B77360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177" y="2893791"/>
            <a:ext cx="29206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51" name="Text Box 78">
            <a:extLst>
              <a:ext uri="{FF2B5EF4-FFF2-40B4-BE49-F238E27FC236}">
                <a16:creationId xmlns:a16="http://schemas.microsoft.com/office/drawing/2014/main" id="{E227DF10-F3CE-8B4B-80AA-C13257890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412" y="3252702"/>
            <a:ext cx="29206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52" name="Text Box 79">
            <a:extLst>
              <a:ext uri="{FF2B5EF4-FFF2-40B4-BE49-F238E27FC236}">
                <a16:creationId xmlns:a16="http://schemas.microsoft.com/office/drawing/2014/main" id="{58F5B987-DA0B-DE4E-A3DB-E7A0F640D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605" y="3573765"/>
            <a:ext cx="29206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53" name="Text Box 80">
            <a:extLst>
              <a:ext uri="{FF2B5EF4-FFF2-40B4-BE49-F238E27FC236}">
                <a16:creationId xmlns:a16="http://schemas.microsoft.com/office/drawing/2014/main" id="{E271C2C0-9C9D-0843-979B-F9ADBEE6B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030" y="3939794"/>
            <a:ext cx="29206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54" name="Text Box 81">
            <a:extLst>
              <a:ext uri="{FF2B5EF4-FFF2-40B4-BE49-F238E27FC236}">
                <a16:creationId xmlns:a16="http://schemas.microsoft.com/office/drawing/2014/main" id="{448385CC-395B-0249-94AC-C347F1C7C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075" y="4270534"/>
            <a:ext cx="29206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355" name="Text Box 82">
            <a:extLst>
              <a:ext uri="{FF2B5EF4-FFF2-40B4-BE49-F238E27FC236}">
                <a16:creationId xmlns:a16="http://schemas.microsoft.com/office/drawing/2014/main" id="{CB1E6E3C-1D2C-0440-BB3B-C048D495B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7735" y="2092633"/>
            <a:ext cx="551754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85800" eaLnBrk="0" hangingPunct="0">
              <a:lnSpc>
                <a:spcPct val="90000"/>
              </a:lnSpc>
              <a:defRPr/>
            </a:pPr>
            <a:r>
              <a:rPr lang="en-US" sz="1200" i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D(</a:t>
            </a:r>
            <a:r>
              <a:rPr lang="en-US" sz="1200" i="1" kern="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200" i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</a:p>
          <a:p>
            <a:pPr algn="ctr" defTabSz="685800" eaLnBrk="0" hangingPunct="0">
              <a:lnSpc>
                <a:spcPct val="90000"/>
              </a:lnSpc>
              <a:defRPr/>
            </a:pPr>
            <a:r>
              <a:rPr lang="en-US" sz="1200" i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p(w)</a:t>
            </a:r>
          </a:p>
        </p:txBody>
      </p:sp>
      <p:sp>
        <p:nvSpPr>
          <p:cNvPr id="356" name="Text Box 83">
            <a:extLst>
              <a:ext uri="{FF2B5EF4-FFF2-40B4-BE49-F238E27FC236}">
                <a16:creationId xmlns:a16="http://schemas.microsoft.com/office/drawing/2014/main" id="{3D04A92E-6A73-6E4A-8741-77860D627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5503" y="2092632"/>
            <a:ext cx="518092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85800" eaLnBrk="0" hangingPunct="0">
              <a:lnSpc>
                <a:spcPct val="90000"/>
              </a:lnSpc>
              <a:defRPr/>
            </a:pPr>
            <a:r>
              <a:rPr lang="en-US" sz="1200" i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D(</a:t>
            </a:r>
            <a:r>
              <a:rPr lang="en-US" sz="1200" i="1" kern="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200" i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</a:p>
          <a:p>
            <a:pPr algn="ctr" defTabSz="685800" eaLnBrk="0" hangingPunct="0">
              <a:lnSpc>
                <a:spcPct val="90000"/>
              </a:lnSpc>
              <a:defRPr/>
            </a:pPr>
            <a:r>
              <a:rPr lang="en-US" sz="1200" i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p(x)</a:t>
            </a:r>
          </a:p>
        </p:txBody>
      </p:sp>
      <p:sp>
        <p:nvSpPr>
          <p:cNvPr id="357" name="Text Box 84">
            <a:extLst>
              <a:ext uri="{FF2B5EF4-FFF2-40B4-BE49-F238E27FC236}">
                <a16:creationId xmlns:a16="http://schemas.microsoft.com/office/drawing/2014/main" id="{2192712D-9E59-B944-BD03-C11BC4233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2179" y="2096739"/>
            <a:ext cx="518092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85800" eaLnBrk="0" hangingPunct="0">
              <a:lnSpc>
                <a:spcPct val="90000"/>
              </a:lnSpc>
              <a:defRPr/>
            </a:pPr>
            <a:r>
              <a:rPr lang="en-US" sz="1200" i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D(</a:t>
            </a:r>
            <a:r>
              <a:rPr lang="en-US" sz="1200" i="1" kern="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200" i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</a:p>
          <a:p>
            <a:pPr algn="ctr" defTabSz="685800" eaLnBrk="0" hangingPunct="0">
              <a:lnSpc>
                <a:spcPct val="90000"/>
              </a:lnSpc>
              <a:defRPr/>
            </a:pPr>
            <a:r>
              <a:rPr lang="en-US" sz="1200" i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p(y)</a:t>
            </a:r>
          </a:p>
        </p:txBody>
      </p:sp>
      <p:sp>
        <p:nvSpPr>
          <p:cNvPr id="358" name="Text Box 85">
            <a:extLst>
              <a:ext uri="{FF2B5EF4-FFF2-40B4-BE49-F238E27FC236}">
                <a16:creationId xmlns:a16="http://schemas.microsoft.com/office/drawing/2014/main" id="{9759BEB2-4722-4F4D-9B33-21A7ED7DE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6190" y="2096205"/>
            <a:ext cx="518092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85800" eaLnBrk="0" hangingPunct="0">
              <a:lnSpc>
                <a:spcPct val="90000"/>
              </a:lnSpc>
              <a:defRPr/>
            </a:pPr>
            <a:r>
              <a:rPr lang="en-US" sz="1200" i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D(</a:t>
            </a:r>
            <a:r>
              <a:rPr lang="en-US" sz="1200" i="1" kern="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sz="1200" i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</a:p>
          <a:p>
            <a:pPr algn="ctr" defTabSz="685800" eaLnBrk="0" hangingPunct="0">
              <a:lnSpc>
                <a:spcPct val="90000"/>
              </a:lnSpc>
              <a:defRPr/>
            </a:pPr>
            <a:r>
              <a:rPr lang="en-US" sz="1200" i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p(z)</a:t>
            </a:r>
          </a:p>
        </p:txBody>
      </p:sp>
      <p:sp>
        <p:nvSpPr>
          <p:cNvPr id="360" name="Line 87">
            <a:extLst>
              <a:ext uri="{FF2B5EF4-FFF2-40B4-BE49-F238E27FC236}">
                <a16:creationId xmlns:a16="http://schemas.microsoft.com/office/drawing/2014/main" id="{8A5F9E13-788E-9143-9F2C-DF086CF7066C}"/>
              </a:ext>
            </a:extLst>
          </p:cNvPr>
          <p:cNvSpPr>
            <a:spLocks noChangeShapeType="1"/>
          </p:cNvSpPr>
          <p:nvPr/>
        </p:nvSpPr>
        <p:spPr bwMode="auto">
          <a:xfrm>
            <a:off x="704548" y="2875193"/>
            <a:ext cx="3862588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1" name="Text Box 88">
            <a:extLst>
              <a:ext uri="{FF2B5EF4-FFF2-40B4-BE49-F238E27FC236}">
                <a16:creationId xmlns:a16="http://schemas.microsoft.com/office/drawing/2014/main" id="{B5D75FC0-2828-1E41-B4E4-7454030F9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190" y="2560182"/>
            <a:ext cx="29206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FF0000"/>
                </a:solidFill>
              </a:rPr>
              <a:t>u</a:t>
            </a:r>
          </a:p>
        </p:txBody>
      </p:sp>
      <p:sp>
        <p:nvSpPr>
          <p:cNvPr id="362" name="Line 89">
            <a:extLst>
              <a:ext uri="{FF2B5EF4-FFF2-40B4-BE49-F238E27FC236}">
                <a16:creationId xmlns:a16="http://schemas.microsoft.com/office/drawing/2014/main" id="{8BD77020-FC12-9249-83A7-84423976E65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476" y="3220681"/>
            <a:ext cx="3918524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3" name="Line 90">
            <a:extLst>
              <a:ext uri="{FF2B5EF4-FFF2-40B4-BE49-F238E27FC236}">
                <a16:creationId xmlns:a16="http://schemas.microsoft.com/office/drawing/2014/main" id="{9B928B6B-4609-A44E-A6B9-1009B9CF89E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476" y="3571386"/>
            <a:ext cx="3918524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4" name="Line 91">
            <a:extLst>
              <a:ext uri="{FF2B5EF4-FFF2-40B4-BE49-F238E27FC236}">
                <a16:creationId xmlns:a16="http://schemas.microsoft.com/office/drawing/2014/main" id="{C76CD917-F8A2-084E-A595-FE42589B9B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822" y="4270530"/>
            <a:ext cx="3958178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5" name="Line 92">
            <a:extLst>
              <a:ext uri="{FF2B5EF4-FFF2-40B4-BE49-F238E27FC236}">
                <a16:creationId xmlns:a16="http://schemas.microsoft.com/office/drawing/2014/main" id="{676FEE77-1F18-B34E-9F67-2476A2B292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905" y="3913625"/>
            <a:ext cx="3922095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6" name="Line 93">
            <a:extLst>
              <a:ext uri="{FF2B5EF4-FFF2-40B4-BE49-F238E27FC236}">
                <a16:creationId xmlns:a16="http://schemas.microsoft.com/office/drawing/2014/main" id="{3EEF148F-9B80-C748-A557-23B2FBFF01A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512" y="4614744"/>
            <a:ext cx="3922488" cy="0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367" name="Group 94">
            <a:extLst>
              <a:ext uri="{FF2B5EF4-FFF2-40B4-BE49-F238E27FC236}">
                <a16:creationId xmlns:a16="http://schemas.microsoft.com/office/drawing/2014/main" id="{558A3619-2058-4548-85D0-840189D30DCE}"/>
              </a:ext>
            </a:extLst>
          </p:cNvPr>
          <p:cNvGrpSpPr>
            <a:grpSpLocks/>
          </p:cNvGrpSpPr>
          <p:nvPr/>
        </p:nvGrpSpPr>
        <p:grpSpPr bwMode="auto">
          <a:xfrm>
            <a:off x="1752427" y="2558826"/>
            <a:ext cx="3000380" cy="329803"/>
            <a:chOff x="1289" y="1036"/>
            <a:chExt cx="2520" cy="277"/>
          </a:xfrm>
        </p:grpSpPr>
        <p:sp>
          <p:nvSpPr>
            <p:cNvPr id="368" name="Text Box 95">
              <a:extLst>
                <a:ext uri="{FF2B5EF4-FFF2-40B4-BE49-F238E27FC236}">
                  <a16:creationId xmlns:a16="http://schemas.microsoft.com/office/drawing/2014/main" id="{A9A49627-FB9F-6845-8479-4BEAC42773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1" y="1036"/>
              <a:ext cx="338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  <a:latin typeface="Comic Sans MS" charset="0"/>
                </a:rPr>
                <a:t>∞ 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369" name="Text Box 96">
              <a:extLst>
                <a:ext uri="{FF2B5EF4-FFF2-40B4-BE49-F238E27FC236}">
                  <a16:creationId xmlns:a16="http://schemas.microsoft.com/office/drawing/2014/main" id="{41F7B139-E678-B342-AD4B-7706825D14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1" y="1042"/>
              <a:ext cx="338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  <a:latin typeface="Comic Sans MS" charset="0"/>
                </a:rPr>
                <a:t>∞ 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370" name="Text Box 97">
              <a:extLst>
                <a:ext uri="{FF2B5EF4-FFF2-40B4-BE49-F238E27FC236}">
                  <a16:creationId xmlns:a16="http://schemas.microsoft.com/office/drawing/2014/main" id="{5B097C3C-A220-B449-93F9-E7D23003D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9" y="1038"/>
              <a:ext cx="38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7,u</a:t>
              </a:r>
            </a:p>
          </p:txBody>
        </p:sp>
        <p:sp>
          <p:nvSpPr>
            <p:cNvPr id="371" name="Text Box 98">
              <a:extLst>
                <a:ext uri="{FF2B5EF4-FFF2-40B4-BE49-F238E27FC236}">
                  <a16:creationId xmlns:a16="http://schemas.microsoft.com/office/drawing/2014/main" id="{A0B94B27-CE7D-C949-AB21-F3E5E557F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5" y="1041"/>
              <a:ext cx="38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3,u</a:t>
              </a:r>
            </a:p>
          </p:txBody>
        </p:sp>
        <p:sp>
          <p:nvSpPr>
            <p:cNvPr id="372" name="Text Box 99">
              <a:extLst>
                <a:ext uri="{FF2B5EF4-FFF2-40B4-BE49-F238E27FC236}">
                  <a16:creationId xmlns:a16="http://schemas.microsoft.com/office/drawing/2014/main" id="{8F8C77A4-ABDE-6E4B-A507-A4A1C104D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7" y="1038"/>
              <a:ext cx="38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5,u</a:t>
              </a:r>
            </a:p>
          </p:txBody>
        </p:sp>
      </p:grpSp>
      <p:sp>
        <p:nvSpPr>
          <p:cNvPr id="373" name="Text Box 100">
            <a:extLst>
              <a:ext uri="{FF2B5EF4-FFF2-40B4-BE49-F238E27FC236}">
                <a16:creationId xmlns:a16="http://schemas.microsoft.com/office/drawing/2014/main" id="{ACA0D86F-02A7-B84B-A3AB-5BBFB524F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062" y="2898475"/>
            <a:ext cx="43152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uw</a:t>
            </a:r>
          </a:p>
        </p:txBody>
      </p:sp>
      <p:grpSp>
        <p:nvGrpSpPr>
          <p:cNvPr id="374" name="Group 101">
            <a:extLst>
              <a:ext uri="{FF2B5EF4-FFF2-40B4-BE49-F238E27FC236}">
                <a16:creationId xmlns:a16="http://schemas.microsoft.com/office/drawing/2014/main" id="{BC7C6C04-9C61-5440-80EF-C809C32DFA20}"/>
              </a:ext>
            </a:extLst>
          </p:cNvPr>
          <p:cNvGrpSpPr>
            <a:grpSpLocks/>
          </p:cNvGrpSpPr>
          <p:nvPr/>
        </p:nvGrpSpPr>
        <p:grpSpPr bwMode="auto">
          <a:xfrm>
            <a:off x="1760758" y="2888124"/>
            <a:ext cx="2996803" cy="564357"/>
            <a:chOff x="1289" y="1004"/>
            <a:chExt cx="2517" cy="474"/>
          </a:xfrm>
        </p:grpSpPr>
        <p:sp>
          <p:nvSpPr>
            <p:cNvPr id="375" name="Text Box 102">
              <a:extLst>
                <a:ext uri="{FF2B5EF4-FFF2-40B4-BE49-F238E27FC236}">
                  <a16:creationId xmlns:a16="http://schemas.microsoft.com/office/drawing/2014/main" id="{ABAEF0CA-F3B4-3F40-B673-304562BCE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8" y="1004"/>
              <a:ext cx="338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  <a:latin typeface="Comic Sans MS" charset="0"/>
                </a:rPr>
                <a:t>∞ 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376" name="Text Box 103">
              <a:extLst>
                <a:ext uri="{FF2B5EF4-FFF2-40B4-BE49-F238E27FC236}">
                  <a16:creationId xmlns:a16="http://schemas.microsoft.com/office/drawing/2014/main" id="{E1707184-54DA-3043-95FA-5D2589479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1" y="1014"/>
              <a:ext cx="52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11</a:t>
              </a:r>
              <a:r>
                <a:rPr lang="en-US" sz="1500" kern="0" dirty="0">
                  <a:solidFill>
                    <a:srgbClr val="000000"/>
                  </a:solidFill>
                </a:rPr>
                <a:t>,w</a:t>
              </a:r>
              <a:r>
                <a:rPr lang="en-US" sz="1500" kern="0" dirty="0">
                  <a:solidFill>
                    <a:srgbClr val="000000"/>
                  </a:solidFill>
                  <a:latin typeface="Comic Sans MS" charset="0"/>
                </a:rPr>
                <a:t> 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377" name="Text Box 104">
              <a:extLst>
                <a:ext uri="{FF2B5EF4-FFF2-40B4-BE49-F238E27FC236}">
                  <a16:creationId xmlns:a16="http://schemas.microsoft.com/office/drawing/2014/main" id="{D3F92256-ECF4-674D-BB01-22E8F81019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9" y="1017"/>
              <a:ext cx="40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6,w</a:t>
              </a:r>
            </a:p>
          </p:txBody>
        </p:sp>
        <p:sp>
          <p:nvSpPr>
            <p:cNvPr id="378" name="Text Box 105">
              <a:extLst>
                <a:ext uri="{FF2B5EF4-FFF2-40B4-BE49-F238E27FC236}">
                  <a16:creationId xmlns:a16="http://schemas.microsoft.com/office/drawing/2014/main" id="{71B35D57-CA7D-E747-B1BC-4BCC98CEE5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8" y="1015"/>
              <a:ext cx="15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379" name="Text Box 106">
              <a:extLst>
                <a:ext uri="{FF2B5EF4-FFF2-40B4-BE49-F238E27FC236}">
                  <a16:creationId xmlns:a16="http://schemas.microsoft.com/office/drawing/2014/main" id="{05FF3FA7-68BA-E148-B1AB-F1DC697DD5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013"/>
              <a:ext cx="34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5,u</a:t>
              </a:r>
            </a:p>
          </p:txBody>
        </p:sp>
      </p:grpSp>
      <p:grpSp>
        <p:nvGrpSpPr>
          <p:cNvPr id="380" name="Group 107">
            <a:extLst>
              <a:ext uri="{FF2B5EF4-FFF2-40B4-BE49-F238E27FC236}">
                <a16:creationId xmlns:a16="http://schemas.microsoft.com/office/drawing/2014/main" id="{7E2626C5-CF93-9948-940E-8D5F72A7FC73}"/>
              </a:ext>
            </a:extLst>
          </p:cNvPr>
          <p:cNvGrpSpPr>
            <a:grpSpLocks/>
          </p:cNvGrpSpPr>
          <p:nvPr/>
        </p:nvGrpSpPr>
        <p:grpSpPr bwMode="auto">
          <a:xfrm>
            <a:off x="1752385" y="3224423"/>
            <a:ext cx="3050382" cy="333375"/>
            <a:chOff x="1289" y="1008"/>
            <a:chExt cx="2562" cy="280"/>
          </a:xfrm>
        </p:grpSpPr>
        <p:sp>
          <p:nvSpPr>
            <p:cNvPr id="381" name="Text Box 108">
              <a:extLst>
                <a:ext uri="{FF2B5EF4-FFF2-40B4-BE49-F238E27FC236}">
                  <a16:creationId xmlns:a16="http://schemas.microsoft.com/office/drawing/2014/main" id="{AFBD965A-43AF-524E-B4A9-98B0171545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5" y="1011"/>
              <a:ext cx="48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14</a:t>
              </a:r>
              <a:r>
                <a:rPr lang="en-US" sz="1500" kern="0" dirty="0">
                  <a:solidFill>
                    <a:srgbClr val="000000"/>
                  </a:solidFill>
                </a:rPr>
                <a:t>,x </a:t>
              </a:r>
            </a:p>
          </p:txBody>
        </p:sp>
        <p:sp>
          <p:nvSpPr>
            <p:cNvPr id="382" name="Text Box 109">
              <a:extLst>
                <a:ext uri="{FF2B5EF4-FFF2-40B4-BE49-F238E27FC236}">
                  <a16:creationId xmlns:a16="http://schemas.microsoft.com/office/drawing/2014/main" id="{AC0F38BE-BBC3-6F4E-B9EA-051436270F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46" y="1008"/>
              <a:ext cx="519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11,</a:t>
              </a:r>
              <a:r>
                <a:rPr lang="en-US" sz="1500" kern="0" dirty="0">
                  <a:solidFill>
                    <a:srgbClr val="000000"/>
                  </a:solidFill>
                </a:rPr>
                <a:t>w 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  <p:sp>
          <p:nvSpPr>
            <p:cNvPr id="383" name="Text Box 110">
              <a:extLst>
                <a:ext uri="{FF2B5EF4-FFF2-40B4-BE49-F238E27FC236}">
                  <a16:creationId xmlns:a16="http://schemas.microsoft.com/office/drawing/2014/main" id="{A05F7448-12D1-D84F-9CDE-912BCF72A0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9" y="1017"/>
              <a:ext cx="40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500" kern="0" dirty="0">
                  <a:solidFill>
                    <a:srgbClr val="000000"/>
                  </a:solidFill>
                </a:rPr>
                <a:t>6,w</a:t>
              </a:r>
            </a:p>
          </p:txBody>
        </p:sp>
        <p:sp>
          <p:nvSpPr>
            <p:cNvPr id="384" name="Text Box 111">
              <a:extLst>
                <a:ext uri="{FF2B5EF4-FFF2-40B4-BE49-F238E27FC236}">
                  <a16:creationId xmlns:a16="http://schemas.microsoft.com/office/drawing/2014/main" id="{FD8E90C8-7E27-9944-8C71-AF1BD02336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8" y="1015"/>
              <a:ext cx="15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endParaRPr lang="en-US" sz="1500" kern="0" dirty="0">
                <a:solidFill>
                  <a:srgbClr val="000000"/>
                </a:solidFill>
              </a:endParaRPr>
            </a:p>
          </p:txBody>
        </p:sp>
        <p:sp>
          <p:nvSpPr>
            <p:cNvPr id="385" name="Text Box 112">
              <a:extLst>
                <a:ext uri="{FF2B5EF4-FFF2-40B4-BE49-F238E27FC236}">
                  <a16:creationId xmlns:a16="http://schemas.microsoft.com/office/drawing/2014/main" id="{42882C9F-E751-B44C-9ECC-51EC29977C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1" y="1016"/>
              <a:ext cx="15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endParaRPr lang="en-US" sz="1500" kern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386" name="Oval 113">
            <a:extLst>
              <a:ext uri="{FF2B5EF4-FFF2-40B4-BE49-F238E27FC236}">
                <a16:creationId xmlns:a16="http://schemas.microsoft.com/office/drawing/2014/main" id="{CA07159E-E1BA-F141-B1FF-A9FEC3ABC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4357" y="2555054"/>
            <a:ext cx="496058" cy="304781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87" name="Oval 114">
            <a:extLst>
              <a:ext uri="{FF2B5EF4-FFF2-40B4-BE49-F238E27FC236}">
                <a16:creationId xmlns:a16="http://schemas.microsoft.com/office/drawing/2014/main" id="{62801FA1-0308-3F47-AABC-89A1C31D0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7628" y="2896697"/>
            <a:ext cx="509862" cy="30519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88" name="Text Box 115">
            <a:extLst>
              <a:ext uri="{FF2B5EF4-FFF2-40B4-BE49-F238E27FC236}">
                <a16:creationId xmlns:a16="http://schemas.microsoft.com/office/drawing/2014/main" id="{FDC188CB-240A-384E-B25B-A5EC55C65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790" y="3253544"/>
            <a:ext cx="52770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uwx</a:t>
            </a:r>
          </a:p>
        </p:txBody>
      </p:sp>
      <p:sp>
        <p:nvSpPr>
          <p:cNvPr id="389" name="Oval 116">
            <a:extLst>
              <a:ext uri="{FF2B5EF4-FFF2-40B4-BE49-F238E27FC236}">
                <a16:creationId xmlns:a16="http://schemas.microsoft.com/office/drawing/2014/main" id="{B75F5C54-5678-6548-96E7-8FA9101FC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0643" y="3238541"/>
            <a:ext cx="499373" cy="318823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90" name="Text Box 117">
            <a:extLst>
              <a:ext uri="{FF2B5EF4-FFF2-40B4-BE49-F238E27FC236}">
                <a16:creationId xmlns:a16="http://schemas.microsoft.com/office/drawing/2014/main" id="{842A56D7-E405-6242-9B11-D34F99B3B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420" y="3597534"/>
            <a:ext cx="57175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uwxv</a:t>
            </a:r>
          </a:p>
        </p:txBody>
      </p:sp>
      <p:grpSp>
        <p:nvGrpSpPr>
          <p:cNvPr id="391" name="Group 118">
            <a:extLst>
              <a:ext uri="{FF2B5EF4-FFF2-40B4-BE49-F238E27FC236}">
                <a16:creationId xmlns:a16="http://schemas.microsoft.com/office/drawing/2014/main" id="{24891FB7-CCEA-1C44-8641-F1973787CC8B}"/>
              </a:ext>
            </a:extLst>
          </p:cNvPr>
          <p:cNvGrpSpPr>
            <a:grpSpLocks/>
          </p:cNvGrpSpPr>
          <p:nvPr/>
        </p:nvGrpSpPr>
        <p:grpSpPr bwMode="auto">
          <a:xfrm>
            <a:off x="3608627" y="3587208"/>
            <a:ext cx="1204913" cy="322660"/>
            <a:chOff x="1812" y="2756"/>
            <a:chExt cx="1012" cy="271"/>
          </a:xfrm>
        </p:grpSpPr>
        <p:sp>
          <p:nvSpPr>
            <p:cNvPr id="392" name="Text Box 119">
              <a:extLst>
                <a:ext uri="{FF2B5EF4-FFF2-40B4-BE49-F238E27FC236}">
                  <a16:creationId xmlns:a16="http://schemas.microsoft.com/office/drawing/2014/main" id="{FDD3AD43-F8C3-954D-8CC1-37DDA254D1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8" y="2756"/>
              <a:ext cx="48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14</a:t>
              </a:r>
              <a:r>
                <a:rPr lang="en-US" sz="1500" kern="0" dirty="0">
                  <a:solidFill>
                    <a:srgbClr val="000000"/>
                  </a:solidFill>
                </a:rPr>
                <a:t>,x </a:t>
              </a:r>
            </a:p>
          </p:txBody>
        </p:sp>
        <p:sp>
          <p:nvSpPr>
            <p:cNvPr id="393" name="Text Box 120">
              <a:extLst>
                <a:ext uri="{FF2B5EF4-FFF2-40B4-BE49-F238E27FC236}">
                  <a16:creationId xmlns:a16="http://schemas.microsoft.com/office/drawing/2014/main" id="{A5A6672A-2DAC-A548-AE0D-9C0BEAE1F4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2" y="2756"/>
              <a:ext cx="48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defTabSz="685800" eaLnBrk="0" hangingPunct="0">
                <a:defRPr/>
              </a:pPr>
              <a:r>
                <a:rPr lang="en-US" sz="1350" kern="0" dirty="0">
                  <a:solidFill>
                    <a:srgbClr val="000000"/>
                  </a:solidFill>
                </a:rPr>
                <a:t>10,</a:t>
              </a:r>
              <a:r>
                <a:rPr lang="en-US" sz="1500" kern="0" dirty="0">
                  <a:solidFill>
                    <a:srgbClr val="000000"/>
                  </a:solidFill>
                </a:rPr>
                <a:t>v </a:t>
              </a:r>
              <a:endParaRPr lang="en-US" sz="1800" kern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394" name="Oval 121">
            <a:extLst>
              <a:ext uri="{FF2B5EF4-FFF2-40B4-BE49-F238E27FC236}">
                <a16:creationId xmlns:a16="http://schemas.microsoft.com/office/drawing/2014/main" id="{611DDB78-2B7E-2542-9D8B-A5C45FB4E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6088" y="3596260"/>
            <a:ext cx="507437" cy="2950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95" name="Text Box 122">
            <a:extLst>
              <a:ext uri="{FF2B5EF4-FFF2-40B4-BE49-F238E27FC236}">
                <a16:creationId xmlns:a16="http://schemas.microsoft.com/office/drawing/2014/main" id="{8C60FCAA-A8DF-9E4E-9A07-3A30DE5CF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292" y="3937603"/>
            <a:ext cx="7200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uwxvy</a:t>
            </a:r>
          </a:p>
        </p:txBody>
      </p:sp>
      <p:sp>
        <p:nvSpPr>
          <p:cNvPr id="396" name="Text Box 123">
            <a:extLst>
              <a:ext uri="{FF2B5EF4-FFF2-40B4-BE49-F238E27FC236}">
                <a16:creationId xmlns:a16="http://schemas.microsoft.com/office/drawing/2014/main" id="{F1BFAA7C-7ACD-2F4D-86BB-F5DA8784B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5966" y="3928977"/>
            <a:ext cx="53077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350" kern="0" dirty="0">
                <a:solidFill>
                  <a:srgbClr val="000000"/>
                </a:solidFill>
              </a:rPr>
              <a:t>12</a:t>
            </a:r>
            <a:r>
              <a:rPr lang="en-US" sz="1500" kern="0" dirty="0">
                <a:solidFill>
                  <a:srgbClr val="000000"/>
                </a:solidFill>
              </a:rPr>
              <a:t>,y </a:t>
            </a:r>
          </a:p>
        </p:txBody>
      </p:sp>
      <p:sp>
        <p:nvSpPr>
          <p:cNvPr id="397" name="Oval 124">
            <a:extLst>
              <a:ext uri="{FF2B5EF4-FFF2-40B4-BE49-F238E27FC236}">
                <a16:creationId xmlns:a16="http://schemas.microsoft.com/office/drawing/2014/main" id="{0595C3F1-3B4E-AC41-9EFD-C0BB66A3E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1833" y="3954917"/>
            <a:ext cx="530817" cy="291836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0000"/>
              </a:solidFill>
              <a:latin typeface="Comic Sans MS" charset="0"/>
              <a:ea typeface="ＭＳ Ｐゴシック" charset="0"/>
            </a:endParaRPr>
          </a:p>
        </p:txBody>
      </p:sp>
      <p:sp>
        <p:nvSpPr>
          <p:cNvPr id="398" name="Rectangle 125">
            <a:extLst>
              <a:ext uri="{FF2B5EF4-FFF2-40B4-BE49-F238E27FC236}">
                <a16:creationId xmlns:a16="http://schemas.microsoft.com/office/drawing/2014/main" id="{0037DF6F-3A02-DE43-B518-773A20FBE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330" y="4796072"/>
            <a:ext cx="6682985" cy="1065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57175" indent="-257175" eaLnBrk="0" hangingPunct="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</a:pPr>
            <a:r>
              <a:rPr lang="en-US" sz="2100" dirty="0">
                <a:solidFill>
                  <a:srgbClr val="CC0000"/>
                </a:solidFill>
                <a:ea typeface="ＭＳ Ｐゴシック" charset="0"/>
              </a:rPr>
              <a:t>notes:</a:t>
            </a:r>
          </a:p>
          <a:p>
            <a:pPr marL="257175" indent="-257175" eaLnBrk="0" hangingPunct="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construct least-cost-path tree by tracing predecessor nodes</a:t>
            </a:r>
          </a:p>
          <a:p>
            <a:pPr marL="257175" indent="-257175" eaLnBrk="0" hangingPunct="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ties can exist (can be broken arbitrarily)</a:t>
            </a:r>
          </a:p>
        </p:txBody>
      </p:sp>
      <p:sp>
        <p:nvSpPr>
          <p:cNvPr id="399" name="Line 126">
            <a:extLst>
              <a:ext uri="{FF2B5EF4-FFF2-40B4-BE49-F238E27FC236}">
                <a16:creationId xmlns:a16="http://schemas.microsoft.com/office/drawing/2014/main" id="{C99F0D07-C97F-7244-BE7D-62DDB539FA1D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8438" y="3461145"/>
            <a:ext cx="4429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00" name="Line 127">
            <a:extLst>
              <a:ext uri="{FF2B5EF4-FFF2-40B4-BE49-F238E27FC236}">
                <a16:creationId xmlns:a16="http://schemas.microsoft.com/office/drawing/2014/main" id="{8F3B222C-0283-4642-B404-4B8A996A5A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15816" y="3469826"/>
            <a:ext cx="1097756" cy="90368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01" name="Line 128">
            <a:extLst>
              <a:ext uri="{FF2B5EF4-FFF2-40B4-BE49-F238E27FC236}">
                <a16:creationId xmlns:a16="http://schemas.microsoft.com/office/drawing/2014/main" id="{F0DFADDD-C351-D342-B3F8-01384E324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9225" y="3512147"/>
            <a:ext cx="7144" cy="7858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02" name="Line 129">
            <a:extLst>
              <a:ext uri="{FF2B5EF4-FFF2-40B4-BE49-F238E27FC236}">
                <a16:creationId xmlns:a16="http://schemas.microsoft.com/office/drawing/2014/main" id="{917DAF3B-7743-C54C-9109-8A2DC35908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3317" y="2173282"/>
            <a:ext cx="759619" cy="122158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03" name="Line 130">
            <a:extLst>
              <a:ext uri="{FF2B5EF4-FFF2-40B4-BE49-F238E27FC236}">
                <a16:creationId xmlns:a16="http://schemas.microsoft.com/office/drawing/2014/main" id="{F3B9ECBE-8021-EC4B-8E7D-26831A93BE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70126" y="3463527"/>
            <a:ext cx="70842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04" name="Text Box 131">
            <a:extLst>
              <a:ext uri="{FF2B5EF4-FFF2-40B4-BE49-F238E27FC236}">
                <a16:creationId xmlns:a16="http://schemas.microsoft.com/office/drawing/2014/main" id="{F5BA4ED6-2050-C341-8B0F-1599D2341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625" y="4295978"/>
            <a:ext cx="81624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685800" eaLnBrk="0" hangingPunct="0">
              <a:defRPr/>
            </a:pPr>
            <a:r>
              <a:rPr lang="en-US" sz="1500" kern="0" dirty="0">
                <a:solidFill>
                  <a:srgbClr val="000000"/>
                </a:solidFill>
              </a:rPr>
              <a:t>uwxvyz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5D16F8-4952-FE4D-91E2-4F6D021B6D74}"/>
              </a:ext>
            </a:extLst>
          </p:cNvPr>
          <p:cNvCxnSpPr/>
          <p:nvPr/>
        </p:nvCxnSpPr>
        <p:spPr>
          <a:xfrm>
            <a:off x="501004" y="2532738"/>
            <a:ext cx="4233891" cy="0"/>
          </a:xfrm>
          <a:prstGeom prst="line">
            <a:avLst/>
          </a:prstGeom>
          <a:ln w="25400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" name="TextBox 511">
            <a:extLst>
              <a:ext uri="{FF2B5EF4-FFF2-40B4-BE49-F238E27FC236}">
                <a16:creationId xmlns:a16="http://schemas.microsoft.com/office/drawing/2014/main" id="{1F94D8F7-F56C-4044-B4A2-EFA8658B0151}"/>
              </a:ext>
            </a:extLst>
          </p:cNvPr>
          <p:cNvSpPr txBox="1"/>
          <p:nvPr/>
        </p:nvSpPr>
        <p:spPr>
          <a:xfrm>
            <a:off x="1897095" y="1895510"/>
            <a:ext cx="277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7F4BE64D-5BB6-3946-92A1-758E1216783E}"/>
              </a:ext>
            </a:extLst>
          </p:cNvPr>
          <p:cNvSpPr txBox="1"/>
          <p:nvPr/>
        </p:nvSpPr>
        <p:spPr>
          <a:xfrm>
            <a:off x="2530379" y="1893966"/>
            <a:ext cx="277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A1DE38EA-067E-254B-81F2-AFB941CD30A7}"/>
              </a:ext>
            </a:extLst>
          </p:cNvPr>
          <p:cNvSpPr txBox="1"/>
          <p:nvPr/>
        </p:nvSpPr>
        <p:spPr>
          <a:xfrm>
            <a:off x="3191465" y="1892421"/>
            <a:ext cx="277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1FC94161-DABC-FD40-9A12-0A0B92FB9413}"/>
              </a:ext>
            </a:extLst>
          </p:cNvPr>
          <p:cNvSpPr txBox="1"/>
          <p:nvPr/>
        </p:nvSpPr>
        <p:spPr>
          <a:xfrm>
            <a:off x="3824750" y="1890876"/>
            <a:ext cx="277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288BE9D6-D8FD-304E-9D68-FE3AAEE6F204}"/>
              </a:ext>
            </a:extLst>
          </p:cNvPr>
          <p:cNvSpPr txBox="1"/>
          <p:nvPr/>
        </p:nvSpPr>
        <p:spPr>
          <a:xfrm>
            <a:off x="4476569" y="1889331"/>
            <a:ext cx="277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z</a:t>
            </a:r>
          </a:p>
        </p:txBody>
      </p: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CCBC2688-EEF7-0A41-A1D1-FD3592861590}"/>
              </a:ext>
            </a:extLst>
          </p:cNvPr>
          <p:cNvGrpSpPr/>
          <p:nvPr/>
        </p:nvGrpSpPr>
        <p:grpSpPr>
          <a:xfrm>
            <a:off x="1328352" y="1928427"/>
            <a:ext cx="1442651" cy="1239537"/>
            <a:chOff x="1771136" y="1428236"/>
            <a:chExt cx="1923534" cy="1652716"/>
          </a:xfrm>
        </p:grpSpPr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3C2FF37F-A919-434C-8979-051B31CFD835}"/>
                </a:ext>
              </a:extLst>
            </p:cNvPr>
            <p:cNvSpPr/>
            <p:nvPr/>
          </p:nvSpPr>
          <p:spPr>
            <a:xfrm>
              <a:off x="3379574" y="1428236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5" name="Straight Arrow Connector 514">
              <a:extLst>
                <a:ext uri="{FF2B5EF4-FFF2-40B4-BE49-F238E27FC236}">
                  <a16:creationId xmlns:a16="http://schemas.microsoft.com/office/drawing/2014/main" id="{6361C28B-7EB6-4E49-801C-002A7038AF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7973" y="1686697"/>
              <a:ext cx="1414851" cy="114300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5CDBFCDB-3AB4-FE47-9C83-3D6DE05B385E}"/>
                </a:ext>
              </a:extLst>
            </p:cNvPr>
            <p:cNvSpPr/>
            <p:nvPr/>
          </p:nvSpPr>
          <p:spPr>
            <a:xfrm>
              <a:off x="1771136" y="2785420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34492E69-FC51-D44D-A0DF-E498D79FEC0F}"/>
              </a:ext>
            </a:extLst>
          </p:cNvPr>
          <p:cNvGrpSpPr/>
          <p:nvPr/>
        </p:nvGrpSpPr>
        <p:grpSpPr>
          <a:xfrm>
            <a:off x="1359245" y="1922248"/>
            <a:ext cx="2054310" cy="1610240"/>
            <a:chOff x="955590" y="1428236"/>
            <a:chExt cx="2739080" cy="2146986"/>
          </a:xfrm>
        </p:grpSpPr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8B78A21D-0C51-5E40-A873-B41F0061767F}"/>
                </a:ext>
              </a:extLst>
            </p:cNvPr>
            <p:cNvSpPr/>
            <p:nvPr/>
          </p:nvSpPr>
          <p:spPr>
            <a:xfrm>
              <a:off x="3379574" y="1428236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2" name="Straight Arrow Connector 421">
              <a:extLst>
                <a:ext uri="{FF2B5EF4-FFF2-40B4-BE49-F238E27FC236}">
                  <a16:creationId xmlns:a16="http://schemas.microsoft.com/office/drawing/2014/main" id="{E057DF8D-CA83-344B-BC32-922BE22FB3C6}"/>
                </a:ext>
              </a:extLst>
            </p:cNvPr>
            <p:cNvCxnSpPr>
              <a:cxnSpLocks/>
              <a:endCxn id="426" idx="7"/>
            </p:cNvCxnSpPr>
            <p:nvPr/>
          </p:nvCxnSpPr>
          <p:spPr>
            <a:xfrm flipH="1">
              <a:off x="1224541" y="1686697"/>
              <a:ext cx="2198284" cy="1636273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1144855E-246F-7640-9688-9DE68CCDF895}"/>
                </a:ext>
              </a:extLst>
            </p:cNvPr>
            <p:cNvSpPr/>
            <p:nvPr/>
          </p:nvSpPr>
          <p:spPr>
            <a:xfrm>
              <a:off x="955590" y="3279690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5C63813B-DF47-A04D-AB7C-06783AC116F7}"/>
              </a:ext>
            </a:extLst>
          </p:cNvPr>
          <p:cNvGrpSpPr/>
          <p:nvPr/>
        </p:nvGrpSpPr>
        <p:grpSpPr>
          <a:xfrm>
            <a:off x="1390136" y="1920705"/>
            <a:ext cx="742949" cy="1948505"/>
            <a:chOff x="955590" y="977215"/>
            <a:chExt cx="990599" cy="2598007"/>
          </a:xfrm>
        </p:grpSpPr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D4DF0F4E-4FAB-7E4A-B79C-58901FD967B2}"/>
                </a:ext>
              </a:extLst>
            </p:cNvPr>
            <p:cNvSpPr/>
            <p:nvPr/>
          </p:nvSpPr>
          <p:spPr>
            <a:xfrm>
              <a:off x="1631093" y="977215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0" name="Straight Arrow Connector 429">
              <a:extLst>
                <a:ext uri="{FF2B5EF4-FFF2-40B4-BE49-F238E27FC236}">
                  <a16:creationId xmlns:a16="http://schemas.microsoft.com/office/drawing/2014/main" id="{253E7A77-3CD8-4444-8652-326E4122CA29}"/>
                </a:ext>
              </a:extLst>
            </p:cNvPr>
            <p:cNvCxnSpPr>
              <a:cxnSpLocks/>
              <a:stCxn id="429" idx="4"/>
              <a:endCxn id="431" idx="0"/>
            </p:cNvCxnSpPr>
            <p:nvPr/>
          </p:nvCxnSpPr>
          <p:spPr>
            <a:xfrm flipH="1">
              <a:off x="1113138" y="1272747"/>
              <a:ext cx="675503" cy="2006943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77F07FF7-2B96-0646-A06A-6A4413FB14D0}"/>
                </a:ext>
              </a:extLst>
            </p:cNvPr>
            <p:cNvSpPr/>
            <p:nvPr/>
          </p:nvSpPr>
          <p:spPr>
            <a:xfrm>
              <a:off x="955590" y="3279690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0CCDB2C5-7C8F-BA48-8528-642609B263D7}"/>
              </a:ext>
            </a:extLst>
          </p:cNvPr>
          <p:cNvGrpSpPr/>
          <p:nvPr/>
        </p:nvGrpSpPr>
        <p:grpSpPr>
          <a:xfrm>
            <a:off x="1436474" y="1934603"/>
            <a:ext cx="2610365" cy="2286773"/>
            <a:chOff x="955590" y="526192"/>
            <a:chExt cx="3480486" cy="3049030"/>
          </a:xfrm>
        </p:grpSpPr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B6DFCC8C-1043-294A-BBDC-453DCF8BA68B}"/>
                </a:ext>
              </a:extLst>
            </p:cNvPr>
            <p:cNvSpPr/>
            <p:nvPr/>
          </p:nvSpPr>
          <p:spPr>
            <a:xfrm>
              <a:off x="4120980" y="526192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6" name="Straight Arrow Connector 435">
              <a:extLst>
                <a:ext uri="{FF2B5EF4-FFF2-40B4-BE49-F238E27FC236}">
                  <a16:creationId xmlns:a16="http://schemas.microsoft.com/office/drawing/2014/main" id="{97B46750-16A8-574E-A52F-46729E9F7031}"/>
                </a:ext>
              </a:extLst>
            </p:cNvPr>
            <p:cNvCxnSpPr>
              <a:cxnSpLocks/>
              <a:stCxn id="435" idx="3"/>
              <a:endCxn id="437" idx="7"/>
            </p:cNvCxnSpPr>
            <p:nvPr/>
          </p:nvCxnSpPr>
          <p:spPr>
            <a:xfrm flipH="1">
              <a:off x="1224541" y="778444"/>
              <a:ext cx="2942584" cy="2544526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904708D2-FA76-7B48-81BA-5EC9975951EB}"/>
                </a:ext>
              </a:extLst>
            </p:cNvPr>
            <p:cNvSpPr/>
            <p:nvPr/>
          </p:nvSpPr>
          <p:spPr>
            <a:xfrm>
              <a:off x="955590" y="3279690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D192E325-2F11-F54E-90FD-CBE3F2807D0F}"/>
              </a:ext>
            </a:extLst>
          </p:cNvPr>
          <p:cNvGrpSpPr/>
          <p:nvPr/>
        </p:nvGrpSpPr>
        <p:grpSpPr>
          <a:xfrm>
            <a:off x="1379326" y="1923791"/>
            <a:ext cx="3314699" cy="2652842"/>
            <a:chOff x="16477" y="526192"/>
            <a:chExt cx="4419599" cy="3537122"/>
          </a:xfrm>
        </p:grpSpPr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10536CE6-8D99-2348-945A-2105D954DF20}"/>
                </a:ext>
              </a:extLst>
            </p:cNvPr>
            <p:cNvSpPr/>
            <p:nvPr/>
          </p:nvSpPr>
          <p:spPr>
            <a:xfrm>
              <a:off x="4120980" y="526192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1" name="Straight Arrow Connector 440">
              <a:extLst>
                <a:ext uri="{FF2B5EF4-FFF2-40B4-BE49-F238E27FC236}">
                  <a16:creationId xmlns:a16="http://schemas.microsoft.com/office/drawing/2014/main" id="{F0B19E82-F38B-574C-B89D-511382F96E8E}"/>
                </a:ext>
              </a:extLst>
            </p:cNvPr>
            <p:cNvCxnSpPr>
              <a:cxnSpLocks/>
              <a:stCxn id="440" idx="3"/>
              <a:endCxn id="442" idx="7"/>
            </p:cNvCxnSpPr>
            <p:nvPr/>
          </p:nvCxnSpPr>
          <p:spPr>
            <a:xfrm flipH="1">
              <a:off x="285428" y="778444"/>
              <a:ext cx="3881697" cy="3032618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532A319F-9E77-E440-8542-72A35376DAE1}"/>
                </a:ext>
              </a:extLst>
            </p:cNvPr>
            <p:cNvSpPr/>
            <p:nvPr/>
          </p:nvSpPr>
          <p:spPr>
            <a:xfrm>
              <a:off x="16477" y="3767782"/>
              <a:ext cx="315096" cy="2955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608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6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1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/>
      <p:bldP spid="386" grpId="0" animBg="1"/>
      <p:bldP spid="387" grpId="0" animBg="1"/>
      <p:bldP spid="388" grpId="0"/>
      <p:bldP spid="389" grpId="0" animBg="1"/>
      <p:bldP spid="390" grpId="0"/>
      <p:bldP spid="394" grpId="0" animBg="1"/>
      <p:bldP spid="395" grpId="0"/>
      <p:bldP spid="396" grpId="0"/>
      <p:bldP spid="397" grpId="0" animBg="1"/>
      <p:bldP spid="398" grpId="0"/>
      <p:bldP spid="399" grpId="0" animBg="1"/>
      <p:bldP spid="400" grpId="0" animBg="1"/>
      <p:bldP spid="401" grpId="0" animBg="1"/>
      <p:bldP spid="402" grpId="0" animBg="1"/>
      <p:bldP spid="403" grpId="0" animBg="1"/>
      <p:bldP spid="40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2795"/>
            <a:ext cx="8384722" cy="670967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discussion</a:t>
            </a:r>
          </a:p>
        </p:txBody>
      </p:sp>
      <p:sp>
        <p:nvSpPr>
          <p:cNvPr id="546" name="Slide Number Placeholder 4">
            <a:extLst>
              <a:ext uri="{FF2B5EF4-FFF2-40B4-BE49-F238E27FC236}">
                <a16:creationId xmlns:a16="http://schemas.microsoft.com/office/drawing/2014/main" id="{5DC8F37A-7230-5148-88D9-265AE5AD394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914712" y="5689567"/>
            <a:ext cx="2057400" cy="273844"/>
          </a:xfrm>
        </p:spPr>
        <p:txBody>
          <a:bodyPr/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Network Layer: 5-</a:t>
            </a:r>
            <a:fld id="{C4204591-24BD-A542-B9D5-F8D8A88D2FEE}" type="slidenum">
              <a:rPr lang="en-US" sz="825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pPr algn="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76</a:t>
            </a:fld>
            <a:endParaRPr lang="en-US" sz="825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444" name="Rectangle 3">
            <a:extLst>
              <a:ext uri="{FF2B5EF4-FFF2-40B4-BE49-F238E27FC236}">
                <a16:creationId xmlns:a16="http://schemas.microsoft.com/office/drawing/2014/main" id="{6E59D8FF-3BFC-9E4A-88AA-D168D119E03B}"/>
              </a:ext>
            </a:extLst>
          </p:cNvPr>
          <p:cNvSpPr txBox="1">
            <a:spLocks noChangeArrowheads="1"/>
          </p:cNvSpPr>
          <p:nvPr/>
        </p:nvSpPr>
        <p:spPr>
          <a:xfrm>
            <a:off x="554593" y="1943101"/>
            <a:ext cx="6532007" cy="1436370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100" dirty="0">
                <a:solidFill>
                  <a:srgbClr val="CC0000"/>
                </a:solidFill>
              </a:rPr>
              <a:t>algorithm complexity:</a:t>
            </a:r>
            <a:r>
              <a:rPr lang="en-US" sz="2100" dirty="0">
                <a:solidFill>
                  <a:srgbClr val="FF0000"/>
                </a:solidFill>
              </a:rPr>
              <a:t> </a:t>
            </a:r>
            <a:r>
              <a:rPr lang="en-US" sz="2100" i="1" dirty="0"/>
              <a:t>n</a:t>
            </a:r>
            <a:r>
              <a:rPr lang="en-US" sz="2100" dirty="0"/>
              <a:t> nodes</a:t>
            </a:r>
          </a:p>
          <a:p>
            <a:pPr>
              <a:defRPr/>
            </a:pPr>
            <a:r>
              <a:rPr lang="en-US" sz="1800" dirty="0"/>
              <a:t>each of </a:t>
            </a:r>
            <a:r>
              <a:rPr lang="en-US" sz="1800" i="1" dirty="0"/>
              <a:t>n</a:t>
            </a:r>
            <a:r>
              <a:rPr lang="en-US" sz="1800" dirty="0"/>
              <a:t> iteration: need to check all nodes, </a:t>
            </a:r>
            <a:r>
              <a:rPr lang="en-US" sz="1800" i="1" dirty="0"/>
              <a:t>w</a:t>
            </a:r>
            <a:r>
              <a:rPr lang="en-US" sz="1800" dirty="0"/>
              <a:t>, not in </a:t>
            </a:r>
            <a:r>
              <a:rPr lang="en-US" sz="1800" i="1" dirty="0"/>
              <a:t>N</a:t>
            </a:r>
          </a:p>
          <a:p>
            <a:pPr>
              <a:defRPr/>
            </a:pPr>
            <a:r>
              <a:rPr lang="en-US" sz="1800" i="1" dirty="0"/>
              <a:t>n</a:t>
            </a:r>
            <a:r>
              <a:rPr lang="en-US" sz="1800" dirty="0"/>
              <a:t>(</a:t>
            </a:r>
            <a:r>
              <a:rPr lang="en-US" sz="1800" i="1" dirty="0"/>
              <a:t>n</a:t>
            </a:r>
            <a:r>
              <a:rPr lang="en-US" sz="1800" dirty="0"/>
              <a:t>+1)/2 comparisons: O(</a:t>
            </a:r>
            <a:r>
              <a:rPr lang="en-US" sz="1800" i="1" dirty="0"/>
              <a:t>n</a:t>
            </a:r>
            <a:r>
              <a:rPr lang="en-US" sz="1800" i="1" baseline="30000" dirty="0"/>
              <a:t>2</a:t>
            </a:r>
            <a:r>
              <a:rPr lang="en-US" sz="1800" dirty="0"/>
              <a:t>) complexity</a:t>
            </a:r>
          </a:p>
          <a:p>
            <a:pPr>
              <a:defRPr/>
            </a:pPr>
            <a:r>
              <a:rPr lang="en-US" sz="1800" dirty="0"/>
              <a:t>more efficient implementations possible: O(</a:t>
            </a:r>
            <a:r>
              <a:rPr lang="en-US" sz="1800" i="1" dirty="0"/>
              <a:t>n</a:t>
            </a:r>
            <a:r>
              <a:rPr lang="en-US" sz="1800" dirty="0"/>
              <a:t>log</a:t>
            </a:r>
            <a:r>
              <a:rPr lang="en-US" sz="1800" i="1" dirty="0"/>
              <a:t>n</a:t>
            </a:r>
            <a:r>
              <a:rPr lang="en-US" sz="1800" dirty="0"/>
              <a:t>)</a:t>
            </a:r>
          </a:p>
        </p:txBody>
      </p:sp>
      <p:sp>
        <p:nvSpPr>
          <p:cNvPr id="445" name="Rectangle 3">
            <a:extLst>
              <a:ext uri="{FF2B5EF4-FFF2-40B4-BE49-F238E27FC236}">
                <a16:creationId xmlns:a16="http://schemas.microsoft.com/office/drawing/2014/main" id="{37555C05-2A0C-8E42-A9BE-7ECBAF0D8C2D}"/>
              </a:ext>
            </a:extLst>
          </p:cNvPr>
          <p:cNvSpPr txBox="1">
            <a:spLocks noChangeArrowheads="1"/>
          </p:cNvSpPr>
          <p:nvPr/>
        </p:nvSpPr>
        <p:spPr>
          <a:xfrm>
            <a:off x="546973" y="3390901"/>
            <a:ext cx="8482727" cy="174878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100" dirty="0">
                <a:solidFill>
                  <a:srgbClr val="CC0000"/>
                </a:solidFill>
              </a:rPr>
              <a:t>message complexity:</a:t>
            </a:r>
            <a:r>
              <a:rPr lang="en-US" sz="2100" dirty="0">
                <a:solidFill>
                  <a:srgbClr val="FF0000"/>
                </a:solidFill>
              </a:rPr>
              <a:t> </a:t>
            </a:r>
          </a:p>
          <a:p>
            <a:pPr>
              <a:defRPr/>
            </a:pPr>
            <a:r>
              <a:rPr lang="en-US" sz="1800" dirty="0"/>
              <a:t>each router must </a:t>
            </a:r>
            <a:r>
              <a:rPr lang="en-US" sz="1800" i="1" dirty="0">
                <a:solidFill>
                  <a:srgbClr val="0000A8"/>
                </a:solidFill>
              </a:rPr>
              <a:t>broadcast</a:t>
            </a:r>
            <a:r>
              <a:rPr lang="en-US" sz="1800" dirty="0"/>
              <a:t> its link state information to other </a:t>
            </a:r>
            <a:r>
              <a:rPr lang="en-US" sz="1800" i="1" dirty="0"/>
              <a:t>n</a:t>
            </a:r>
            <a:r>
              <a:rPr lang="en-US" sz="1800" dirty="0"/>
              <a:t> routers </a:t>
            </a:r>
          </a:p>
          <a:p>
            <a:pPr>
              <a:defRPr/>
            </a:pPr>
            <a:r>
              <a:rPr lang="en-US" sz="1800" dirty="0"/>
              <a:t>efficient (and interesting!) broadcast algorithms: O(</a:t>
            </a:r>
            <a:r>
              <a:rPr lang="en-US" sz="1800" i="1" dirty="0"/>
              <a:t>n</a:t>
            </a:r>
            <a:r>
              <a:rPr lang="en-US" sz="1800" dirty="0"/>
              <a:t>) link crossings to disseminate a broadcast message from one source</a:t>
            </a:r>
          </a:p>
          <a:p>
            <a:pPr>
              <a:defRPr/>
            </a:pPr>
            <a:r>
              <a:rPr lang="en-US" sz="1800" dirty="0"/>
              <a:t>each router’s message crosses O(</a:t>
            </a:r>
            <a:r>
              <a:rPr lang="en-US" sz="1800" i="1" dirty="0"/>
              <a:t>n</a:t>
            </a:r>
            <a:r>
              <a:rPr lang="en-US" sz="1800" dirty="0"/>
              <a:t>) links: overall message complexity: O(</a:t>
            </a:r>
            <a:r>
              <a:rPr lang="en-US" sz="1800" i="1" dirty="0"/>
              <a:t>n</a:t>
            </a:r>
            <a:r>
              <a:rPr lang="en-US" sz="1800" i="1" baseline="30000" dirty="0"/>
              <a:t>2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415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27BFF1-5DCE-D642-8EFE-FACB1C97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22795"/>
            <a:ext cx="8384722" cy="670967"/>
          </a:xfrm>
        </p:spPr>
        <p:txBody>
          <a:bodyPr/>
          <a:lstStyle/>
          <a:p>
            <a:r>
              <a:rPr lang="en-US" b="0" dirty="0">
                <a:latin typeface="+mn-lt"/>
              </a:rPr>
              <a:t>Dijkstra’s algorithm: oscillations possible</a:t>
            </a:r>
          </a:p>
        </p:txBody>
      </p:sp>
      <p:sp>
        <p:nvSpPr>
          <p:cNvPr id="546" name="Slide Number Placeholder 4">
            <a:extLst>
              <a:ext uri="{FF2B5EF4-FFF2-40B4-BE49-F238E27FC236}">
                <a16:creationId xmlns:a16="http://schemas.microsoft.com/office/drawing/2014/main" id="{5DC8F37A-7230-5148-88D9-265AE5AD394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914712" y="5689567"/>
            <a:ext cx="2057400" cy="273844"/>
          </a:xfrm>
        </p:spPr>
        <p:txBody>
          <a:bodyPr/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Network Layer: 5-</a:t>
            </a:r>
            <a:fld id="{C4204591-24BD-A542-B9D5-F8D8A88D2FEE}" type="slidenum">
              <a:rPr lang="en-US" sz="825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pPr algn="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77</a:t>
            </a:fld>
            <a:endParaRPr lang="en-US" sz="825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444" name="Rectangle 3">
            <a:extLst>
              <a:ext uri="{FF2B5EF4-FFF2-40B4-BE49-F238E27FC236}">
                <a16:creationId xmlns:a16="http://schemas.microsoft.com/office/drawing/2014/main" id="{6E59D8FF-3BFC-9E4A-88AA-D168D119E03B}"/>
              </a:ext>
            </a:extLst>
          </p:cNvPr>
          <p:cNvSpPr txBox="1">
            <a:spLocks noChangeArrowheads="1"/>
          </p:cNvSpPr>
          <p:nvPr/>
        </p:nvSpPr>
        <p:spPr>
          <a:xfrm>
            <a:off x="478393" y="1844040"/>
            <a:ext cx="8094107" cy="415290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229" indent="-203597">
              <a:defRPr/>
            </a:pPr>
            <a:r>
              <a:rPr lang="en-US" sz="2100" dirty="0"/>
              <a:t>when  link costs depend on traffic volume, </a:t>
            </a:r>
            <a:r>
              <a:rPr lang="en-US" sz="2100" dirty="0">
                <a:solidFill>
                  <a:srgbClr val="C00000"/>
                </a:solidFill>
              </a:rPr>
              <a:t>route oscillations </a:t>
            </a:r>
            <a:r>
              <a:rPr lang="en-US" sz="2100" dirty="0"/>
              <a:t>possible</a:t>
            </a:r>
            <a:endParaRPr lang="en-US" sz="1800" dirty="0"/>
          </a:p>
        </p:txBody>
      </p:sp>
      <p:sp>
        <p:nvSpPr>
          <p:cNvPr id="237" name="Freeform 5">
            <a:extLst>
              <a:ext uri="{FF2B5EF4-FFF2-40B4-BE49-F238E27FC236}">
                <a16:creationId xmlns:a16="http://schemas.microsoft.com/office/drawing/2014/main" id="{A59144B8-A690-CA45-A6EE-80202164F1BB}"/>
              </a:ext>
            </a:extLst>
          </p:cNvPr>
          <p:cNvSpPr>
            <a:spLocks/>
          </p:cNvSpPr>
          <p:nvPr/>
        </p:nvSpPr>
        <p:spPr bwMode="auto">
          <a:xfrm>
            <a:off x="326947" y="3483769"/>
            <a:ext cx="1478756" cy="1016794"/>
          </a:xfrm>
          <a:custGeom>
            <a:avLst/>
            <a:gdLst>
              <a:gd name="T0" fmla="*/ 2147483647 w 1242"/>
              <a:gd name="T1" fmla="*/ 2147483647 h 854"/>
              <a:gd name="T2" fmla="*/ 2147483647 w 1242"/>
              <a:gd name="T3" fmla="*/ 2147483647 h 854"/>
              <a:gd name="T4" fmla="*/ 2147483647 w 1242"/>
              <a:gd name="T5" fmla="*/ 2147483647 h 854"/>
              <a:gd name="T6" fmla="*/ 2147483647 w 1242"/>
              <a:gd name="T7" fmla="*/ 2147483647 h 854"/>
              <a:gd name="T8" fmla="*/ 2147483647 w 1242"/>
              <a:gd name="T9" fmla="*/ 2147483647 h 854"/>
              <a:gd name="T10" fmla="*/ 2147483647 w 1242"/>
              <a:gd name="T11" fmla="*/ 2147483647 h 854"/>
              <a:gd name="T12" fmla="*/ 2147483647 w 1242"/>
              <a:gd name="T13" fmla="*/ 2147483647 h 854"/>
              <a:gd name="T14" fmla="*/ 2147483647 w 1242"/>
              <a:gd name="T15" fmla="*/ 2147483647 h 854"/>
              <a:gd name="T16" fmla="*/ 2147483647 w 1242"/>
              <a:gd name="T17" fmla="*/ 2147483647 h 854"/>
              <a:gd name="T18" fmla="*/ 2147483647 w 1242"/>
              <a:gd name="T19" fmla="*/ 2147483647 h 8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42"/>
              <a:gd name="T31" fmla="*/ 0 h 854"/>
              <a:gd name="T32" fmla="*/ 1242 w 1242"/>
              <a:gd name="T33" fmla="*/ 854 h 8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42" h="854">
                <a:moveTo>
                  <a:pt x="1" y="381"/>
                </a:moveTo>
                <a:cubicBezTo>
                  <a:pt x="0" y="296"/>
                  <a:pt x="88" y="222"/>
                  <a:pt x="169" y="162"/>
                </a:cubicBezTo>
                <a:cubicBezTo>
                  <a:pt x="250" y="102"/>
                  <a:pt x="378" y="40"/>
                  <a:pt x="487" y="18"/>
                </a:cubicBezTo>
                <a:cubicBezTo>
                  <a:pt x="616" y="6"/>
                  <a:pt x="685" y="0"/>
                  <a:pt x="823" y="30"/>
                </a:cubicBezTo>
                <a:cubicBezTo>
                  <a:pt x="961" y="60"/>
                  <a:pt x="1121" y="165"/>
                  <a:pt x="1183" y="261"/>
                </a:cubicBezTo>
                <a:cubicBezTo>
                  <a:pt x="1242" y="357"/>
                  <a:pt x="1219" y="523"/>
                  <a:pt x="1177" y="609"/>
                </a:cubicBezTo>
                <a:cubicBezTo>
                  <a:pt x="1135" y="695"/>
                  <a:pt x="1049" y="742"/>
                  <a:pt x="928" y="780"/>
                </a:cubicBezTo>
                <a:cubicBezTo>
                  <a:pt x="807" y="818"/>
                  <a:pt x="573" y="854"/>
                  <a:pt x="448" y="837"/>
                </a:cubicBezTo>
                <a:cubicBezTo>
                  <a:pt x="323" y="820"/>
                  <a:pt x="252" y="751"/>
                  <a:pt x="178" y="675"/>
                </a:cubicBezTo>
                <a:cubicBezTo>
                  <a:pt x="104" y="599"/>
                  <a:pt x="2" y="466"/>
                  <a:pt x="1" y="38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238" name="Freeform 6">
            <a:extLst>
              <a:ext uri="{FF2B5EF4-FFF2-40B4-BE49-F238E27FC236}">
                <a16:creationId xmlns:a16="http://schemas.microsoft.com/office/drawing/2014/main" id="{82961676-F6F5-E04C-AE3D-C73807EFD504}"/>
              </a:ext>
            </a:extLst>
          </p:cNvPr>
          <p:cNvSpPr>
            <a:spLocks/>
          </p:cNvSpPr>
          <p:nvPr/>
        </p:nvSpPr>
        <p:spPr bwMode="auto">
          <a:xfrm>
            <a:off x="628174" y="3737371"/>
            <a:ext cx="292894" cy="157163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 sz="1350" kern="0" dirty="0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239" name="Group 7">
            <a:extLst>
              <a:ext uri="{FF2B5EF4-FFF2-40B4-BE49-F238E27FC236}">
                <a16:creationId xmlns:a16="http://schemas.microsoft.com/office/drawing/2014/main" id="{8B088B97-22E9-DC4F-B13A-FBAF6A04B7BB}"/>
              </a:ext>
            </a:extLst>
          </p:cNvPr>
          <p:cNvGrpSpPr>
            <a:grpSpLocks/>
          </p:cNvGrpSpPr>
          <p:nvPr/>
        </p:nvGrpSpPr>
        <p:grpSpPr bwMode="auto">
          <a:xfrm>
            <a:off x="857965" y="3499246"/>
            <a:ext cx="376238" cy="322660"/>
            <a:chOff x="1747" y="3190"/>
            <a:chExt cx="316" cy="271"/>
          </a:xfrm>
        </p:grpSpPr>
        <p:sp>
          <p:nvSpPr>
            <p:cNvPr id="240" name="Oval 8">
              <a:extLst>
                <a:ext uri="{FF2B5EF4-FFF2-40B4-BE49-F238E27FC236}">
                  <a16:creationId xmlns:a16="http://schemas.microsoft.com/office/drawing/2014/main" id="{42EC777E-6D1A-8A48-ACED-185639FB5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3308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241" name="Line 9">
              <a:extLst>
                <a:ext uri="{FF2B5EF4-FFF2-40B4-BE49-F238E27FC236}">
                  <a16:creationId xmlns:a16="http://schemas.microsoft.com/office/drawing/2014/main" id="{9E45D777-E8DE-9646-80B4-E03D845342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0" y="3301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242" name="Line 10">
              <a:extLst>
                <a:ext uri="{FF2B5EF4-FFF2-40B4-BE49-F238E27FC236}">
                  <a16:creationId xmlns:a16="http://schemas.microsoft.com/office/drawing/2014/main" id="{857FF523-4482-ED42-8DDD-1DD8791BB6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3" y="3301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243" name="Rectangle 11">
              <a:extLst>
                <a:ext uri="{FF2B5EF4-FFF2-40B4-BE49-F238E27FC236}">
                  <a16:creationId xmlns:a16="http://schemas.microsoft.com/office/drawing/2014/main" id="{C0173DF1-0D6F-7C41-8511-B9CB345A0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3301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244" name="Oval 12">
              <a:extLst>
                <a:ext uri="{FF2B5EF4-FFF2-40B4-BE49-F238E27FC236}">
                  <a16:creationId xmlns:a16="http://schemas.microsoft.com/office/drawing/2014/main" id="{7F387F70-727C-E64D-842C-2B3FF83A6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3242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grpSp>
          <p:nvGrpSpPr>
            <p:cNvPr id="245" name="Group 13">
              <a:extLst>
                <a:ext uri="{FF2B5EF4-FFF2-40B4-BE49-F238E27FC236}">
                  <a16:creationId xmlns:a16="http://schemas.microsoft.com/office/drawing/2014/main" id="{B10DF092-C8AF-8744-9017-7ACAB3E98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2" y="3190"/>
              <a:ext cx="240" cy="271"/>
              <a:chOff x="2937" y="2425"/>
              <a:chExt cx="244" cy="271"/>
            </a:xfrm>
          </p:grpSpPr>
          <p:sp>
            <p:nvSpPr>
              <p:cNvPr id="246" name="Rectangle 14">
                <a:extLst>
                  <a:ext uri="{FF2B5EF4-FFF2-40B4-BE49-F238E27FC236}">
                    <a16:creationId xmlns:a16="http://schemas.microsoft.com/office/drawing/2014/main" id="{12601A3D-B198-5D46-AF7F-4BFE2D953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247" name="Text Box 15">
                <a:extLst>
                  <a:ext uri="{FF2B5EF4-FFF2-40B4-BE49-F238E27FC236}">
                    <a16:creationId xmlns:a16="http://schemas.microsoft.com/office/drawing/2014/main" id="{925201CA-0419-CB4A-A354-25CF76ADA5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7" y="2425"/>
                <a:ext cx="244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  <a:latin typeface="+mn-lt"/>
                  </a:rPr>
                  <a:t>a</a:t>
                </a:r>
                <a:endParaRPr lang="en-US" sz="1800" kern="0" dirty="0">
                  <a:solidFill>
                    <a:srgbClr val="000000"/>
                  </a:solidFill>
                  <a:latin typeface="+mn-lt"/>
                </a:endParaRPr>
              </a:p>
            </p:txBody>
          </p:sp>
        </p:grpSp>
      </p:grpSp>
      <p:grpSp>
        <p:nvGrpSpPr>
          <p:cNvPr id="248" name="Group 16">
            <a:extLst>
              <a:ext uri="{FF2B5EF4-FFF2-40B4-BE49-F238E27FC236}">
                <a16:creationId xmlns:a16="http://schemas.microsoft.com/office/drawing/2014/main" id="{9593351F-2766-E642-AF47-5F87358FFCBB}"/>
              </a:ext>
            </a:extLst>
          </p:cNvPr>
          <p:cNvGrpSpPr>
            <a:grpSpLocks/>
          </p:cNvGrpSpPr>
          <p:nvPr/>
        </p:nvGrpSpPr>
        <p:grpSpPr bwMode="auto">
          <a:xfrm>
            <a:off x="372190" y="3802869"/>
            <a:ext cx="376238" cy="322661"/>
            <a:chOff x="2221" y="3571"/>
            <a:chExt cx="316" cy="271"/>
          </a:xfrm>
        </p:grpSpPr>
        <p:sp>
          <p:nvSpPr>
            <p:cNvPr id="249" name="Oval 17">
              <a:extLst>
                <a:ext uri="{FF2B5EF4-FFF2-40B4-BE49-F238E27FC236}">
                  <a16:creationId xmlns:a16="http://schemas.microsoft.com/office/drawing/2014/main" id="{920AA614-FF62-6D46-B040-4F0BF54F8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" y="369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250" name="Line 18">
              <a:extLst>
                <a:ext uri="{FF2B5EF4-FFF2-40B4-BE49-F238E27FC236}">
                  <a16:creationId xmlns:a16="http://schemas.microsoft.com/office/drawing/2014/main" id="{841348CB-CE8E-F143-986C-686A466948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4" y="368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251" name="Line 19">
              <a:extLst>
                <a:ext uri="{FF2B5EF4-FFF2-40B4-BE49-F238E27FC236}">
                  <a16:creationId xmlns:a16="http://schemas.microsoft.com/office/drawing/2014/main" id="{999CB299-BD69-D241-A38C-E63DACDA67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7" y="368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252" name="Rectangle 20">
              <a:extLst>
                <a:ext uri="{FF2B5EF4-FFF2-40B4-BE49-F238E27FC236}">
                  <a16:creationId xmlns:a16="http://schemas.microsoft.com/office/drawing/2014/main" id="{49BB3E5E-861B-E344-AB5D-AAE25475E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" y="368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253" name="Oval 21">
              <a:extLst>
                <a:ext uri="{FF2B5EF4-FFF2-40B4-BE49-F238E27FC236}">
                  <a16:creationId xmlns:a16="http://schemas.microsoft.com/office/drawing/2014/main" id="{3A32439F-0211-1544-91D0-4D212D445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1" y="362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grpSp>
          <p:nvGrpSpPr>
            <p:cNvPr id="254" name="Group 22">
              <a:extLst>
                <a:ext uri="{FF2B5EF4-FFF2-40B4-BE49-F238E27FC236}">
                  <a16:creationId xmlns:a16="http://schemas.microsoft.com/office/drawing/2014/main" id="{2481C767-7140-674D-877A-FD9AAB92A0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0" y="3571"/>
              <a:ext cx="244" cy="271"/>
              <a:chOff x="2935" y="2425"/>
              <a:chExt cx="248" cy="271"/>
            </a:xfrm>
          </p:grpSpPr>
          <p:sp>
            <p:nvSpPr>
              <p:cNvPr id="255" name="Rectangle 23">
                <a:extLst>
                  <a:ext uri="{FF2B5EF4-FFF2-40B4-BE49-F238E27FC236}">
                    <a16:creationId xmlns:a16="http://schemas.microsoft.com/office/drawing/2014/main" id="{334BCF5F-7528-B340-8AFA-BB5647B10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256" name="Text Box 24">
                <a:extLst>
                  <a:ext uri="{FF2B5EF4-FFF2-40B4-BE49-F238E27FC236}">
                    <a16:creationId xmlns:a16="http://schemas.microsoft.com/office/drawing/2014/main" id="{F16D94BF-051B-B441-AC39-162CED6017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5" y="2425"/>
                <a:ext cx="248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  <a:latin typeface="+mn-lt"/>
                  </a:rPr>
                  <a:t>d</a:t>
                </a:r>
                <a:endParaRPr lang="en-US" sz="1800" kern="0" dirty="0">
                  <a:solidFill>
                    <a:srgbClr val="000000"/>
                  </a:solidFill>
                  <a:latin typeface="+mn-lt"/>
                </a:endParaRPr>
              </a:p>
            </p:txBody>
          </p:sp>
        </p:grpSp>
      </p:grpSp>
      <p:grpSp>
        <p:nvGrpSpPr>
          <p:cNvPr id="257" name="Group 25">
            <a:extLst>
              <a:ext uri="{FF2B5EF4-FFF2-40B4-BE49-F238E27FC236}">
                <a16:creationId xmlns:a16="http://schemas.microsoft.com/office/drawing/2014/main" id="{43BBEBAB-210F-5F4F-931F-C2E6EEEF578D}"/>
              </a:ext>
            </a:extLst>
          </p:cNvPr>
          <p:cNvGrpSpPr>
            <a:grpSpLocks/>
          </p:cNvGrpSpPr>
          <p:nvPr/>
        </p:nvGrpSpPr>
        <p:grpSpPr bwMode="auto">
          <a:xfrm>
            <a:off x="848440" y="4149328"/>
            <a:ext cx="375047" cy="322660"/>
            <a:chOff x="2903" y="2884"/>
            <a:chExt cx="315" cy="271"/>
          </a:xfrm>
        </p:grpSpPr>
        <p:grpSp>
          <p:nvGrpSpPr>
            <p:cNvPr id="258" name="Group 26">
              <a:extLst>
                <a:ext uri="{FF2B5EF4-FFF2-40B4-BE49-F238E27FC236}">
                  <a16:creationId xmlns:a16="http://schemas.microsoft.com/office/drawing/2014/main" id="{11D0644D-8638-D443-B3E2-6E02272B4F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3" y="2938"/>
              <a:ext cx="315" cy="144"/>
              <a:chOff x="2903" y="2938"/>
              <a:chExt cx="315" cy="144"/>
            </a:xfrm>
          </p:grpSpPr>
          <p:sp>
            <p:nvSpPr>
              <p:cNvPr id="262" name="Oval 27">
                <a:extLst>
                  <a:ext uri="{FF2B5EF4-FFF2-40B4-BE49-F238E27FC236}">
                    <a16:creationId xmlns:a16="http://schemas.microsoft.com/office/drawing/2014/main" id="{774736BF-60CC-2449-8C98-86F59C44D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3" y="3001"/>
                <a:ext cx="312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263" name="Line 28">
                <a:extLst>
                  <a:ext uri="{FF2B5EF4-FFF2-40B4-BE49-F238E27FC236}">
                    <a16:creationId xmlns:a16="http://schemas.microsoft.com/office/drawing/2014/main" id="{247C9664-F07E-6C4A-BE7D-4B77CD14ED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3" y="2994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264" name="Line 29">
                <a:extLst>
                  <a:ext uri="{FF2B5EF4-FFF2-40B4-BE49-F238E27FC236}">
                    <a16:creationId xmlns:a16="http://schemas.microsoft.com/office/drawing/2014/main" id="{AD42AF0D-07C5-5349-94C2-41C139D6B1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5" y="2994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265" name="Rectangle 30">
                <a:extLst>
                  <a:ext uri="{FF2B5EF4-FFF2-40B4-BE49-F238E27FC236}">
                    <a16:creationId xmlns:a16="http://schemas.microsoft.com/office/drawing/2014/main" id="{901AC9E7-D411-0748-9BFC-DAC416C9F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3" y="2994"/>
                <a:ext cx="309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defTabSz="685800" eaLnBrk="0" hangingPunct="0"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266" name="Oval 31">
                <a:extLst>
                  <a:ext uri="{FF2B5EF4-FFF2-40B4-BE49-F238E27FC236}">
                    <a16:creationId xmlns:a16="http://schemas.microsoft.com/office/drawing/2014/main" id="{8EAEBD5B-62D5-EB48-AA4D-AFF3F71FB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6" y="2938"/>
                <a:ext cx="312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</p:grpSp>
        <p:grpSp>
          <p:nvGrpSpPr>
            <p:cNvPr id="259" name="Group 32">
              <a:extLst>
                <a:ext uri="{FF2B5EF4-FFF2-40B4-BE49-F238E27FC236}">
                  <a16:creationId xmlns:a16="http://schemas.microsoft.com/office/drawing/2014/main" id="{C00DFC18-655C-574D-9E77-42B905A1CD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37" y="2884"/>
              <a:ext cx="229" cy="271"/>
              <a:chOff x="2942" y="2425"/>
              <a:chExt cx="233" cy="271"/>
            </a:xfrm>
          </p:grpSpPr>
          <p:sp>
            <p:nvSpPr>
              <p:cNvPr id="260" name="Rectangle 33">
                <a:extLst>
                  <a:ext uri="{FF2B5EF4-FFF2-40B4-BE49-F238E27FC236}">
                    <a16:creationId xmlns:a16="http://schemas.microsoft.com/office/drawing/2014/main" id="{4A390255-834C-F344-A2F6-BEDB01B5EA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261" name="Text Box 34">
                <a:extLst>
                  <a:ext uri="{FF2B5EF4-FFF2-40B4-BE49-F238E27FC236}">
                    <a16:creationId xmlns:a16="http://schemas.microsoft.com/office/drawing/2014/main" id="{98CE8668-9554-1048-B397-E2BFBFC3DE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2" y="2425"/>
                <a:ext cx="233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  <a:latin typeface="+mn-lt"/>
                  </a:rPr>
                  <a:t>c</a:t>
                </a:r>
                <a:endParaRPr lang="en-US" sz="1800" kern="0" dirty="0">
                  <a:solidFill>
                    <a:srgbClr val="000000"/>
                  </a:solidFill>
                  <a:latin typeface="+mn-lt"/>
                </a:endParaRPr>
              </a:p>
            </p:txBody>
          </p:sp>
        </p:grpSp>
      </p:grpSp>
      <p:grpSp>
        <p:nvGrpSpPr>
          <p:cNvPr id="267" name="Group 35">
            <a:extLst>
              <a:ext uri="{FF2B5EF4-FFF2-40B4-BE49-F238E27FC236}">
                <a16:creationId xmlns:a16="http://schemas.microsoft.com/office/drawing/2014/main" id="{B37D0555-F956-6849-8775-2511FCCDA343}"/>
              </a:ext>
            </a:extLst>
          </p:cNvPr>
          <p:cNvGrpSpPr>
            <a:grpSpLocks/>
          </p:cNvGrpSpPr>
          <p:nvPr/>
        </p:nvGrpSpPr>
        <p:grpSpPr bwMode="auto">
          <a:xfrm>
            <a:off x="1338977" y="3813571"/>
            <a:ext cx="376238" cy="322660"/>
            <a:chOff x="2217" y="2884"/>
            <a:chExt cx="316" cy="271"/>
          </a:xfrm>
        </p:grpSpPr>
        <p:sp>
          <p:nvSpPr>
            <p:cNvPr id="268" name="Oval 36">
              <a:extLst>
                <a:ext uri="{FF2B5EF4-FFF2-40B4-BE49-F238E27FC236}">
                  <a16:creationId xmlns:a16="http://schemas.microsoft.com/office/drawing/2014/main" id="{216E8FE2-215A-9D4A-8368-BC5E5A284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0" y="3005"/>
              <a:ext cx="313" cy="81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269" name="Line 37">
              <a:extLst>
                <a:ext uri="{FF2B5EF4-FFF2-40B4-BE49-F238E27FC236}">
                  <a16:creationId xmlns:a16="http://schemas.microsoft.com/office/drawing/2014/main" id="{56AD3BF1-6C69-4F45-A2BC-0393AF85EB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0" y="29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270" name="Line 38">
              <a:extLst>
                <a:ext uri="{FF2B5EF4-FFF2-40B4-BE49-F238E27FC236}">
                  <a16:creationId xmlns:a16="http://schemas.microsoft.com/office/drawing/2014/main" id="{82E7B5E6-F673-4D4D-A6A5-1EEA5653F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3" y="2998"/>
              <a:ext cx="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271" name="Rectangle 39">
              <a:extLst>
                <a:ext uri="{FF2B5EF4-FFF2-40B4-BE49-F238E27FC236}">
                  <a16:creationId xmlns:a16="http://schemas.microsoft.com/office/drawing/2014/main" id="{15DFD736-DBD1-2946-9397-92A4C5445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0" y="2998"/>
              <a:ext cx="310" cy="4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defTabSz="685800" eaLnBrk="0" hangingPunct="0">
                <a:defRPr/>
              </a:pPr>
              <a:endParaRPr lang="en-US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272" name="Oval 40">
              <a:extLst>
                <a:ext uri="{FF2B5EF4-FFF2-40B4-BE49-F238E27FC236}">
                  <a16:creationId xmlns:a16="http://schemas.microsoft.com/office/drawing/2014/main" id="{3EFE9E21-E28C-B344-A8FE-0A146E51F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7" y="2939"/>
              <a:ext cx="313" cy="95"/>
            </a:xfrm>
            <a:prstGeom prst="ellipse">
              <a:avLst/>
            </a:prstGeom>
            <a:solidFill>
              <a:srgbClr val="CCCC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grpSp>
          <p:nvGrpSpPr>
            <p:cNvPr id="273" name="Group 41">
              <a:extLst>
                <a:ext uri="{FF2B5EF4-FFF2-40B4-BE49-F238E27FC236}">
                  <a16:creationId xmlns:a16="http://schemas.microsoft.com/office/drawing/2014/main" id="{614919B3-C048-AD4A-9120-D8B37E90CF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3" y="2884"/>
              <a:ext cx="244" cy="271"/>
              <a:chOff x="2935" y="2425"/>
              <a:chExt cx="248" cy="271"/>
            </a:xfrm>
          </p:grpSpPr>
          <p:sp>
            <p:nvSpPr>
              <p:cNvPr id="274" name="Rectangle 42">
                <a:extLst>
                  <a:ext uri="{FF2B5EF4-FFF2-40B4-BE49-F238E27FC236}">
                    <a16:creationId xmlns:a16="http://schemas.microsoft.com/office/drawing/2014/main" id="{C776CBEC-77D4-EF49-941A-D86F50F42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275" name="Text Box 43">
                <a:extLst>
                  <a:ext uri="{FF2B5EF4-FFF2-40B4-BE49-F238E27FC236}">
                    <a16:creationId xmlns:a16="http://schemas.microsoft.com/office/drawing/2014/main" id="{7853C682-10D9-484D-926B-2A7D4099FC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5" y="2425"/>
                <a:ext cx="248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hangingPunct="0">
                  <a:defRPr/>
                </a:pPr>
                <a:r>
                  <a:rPr lang="en-US" sz="1500" kern="0" dirty="0">
                    <a:solidFill>
                      <a:srgbClr val="000000"/>
                    </a:solidFill>
                    <a:latin typeface="+mn-lt"/>
                  </a:rPr>
                  <a:t>b</a:t>
                </a:r>
                <a:endParaRPr lang="en-US" sz="1800" kern="0" dirty="0">
                  <a:solidFill>
                    <a:srgbClr val="000000"/>
                  </a:solidFill>
                  <a:latin typeface="+mn-lt"/>
                </a:endParaRPr>
              </a:p>
            </p:txBody>
          </p:sp>
        </p:grpSp>
      </p:grpSp>
      <p:sp>
        <p:nvSpPr>
          <p:cNvPr id="276" name="Text Box 44">
            <a:extLst>
              <a:ext uri="{FF2B5EF4-FFF2-40B4-BE49-F238E27FC236}">
                <a16:creationId xmlns:a16="http://schemas.microsoft.com/office/drawing/2014/main" id="{5CCFA45A-7CF8-0549-BCAE-0C477997F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129" y="3627834"/>
            <a:ext cx="25840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85800" eaLnBrk="0" hangingPunct="0">
              <a:defRPr/>
            </a:pPr>
            <a:r>
              <a:rPr lang="en-US" sz="1050" kern="0" dirty="0">
                <a:solidFill>
                  <a:srgbClr val="000000"/>
                </a:solidFill>
                <a:latin typeface="+mn-lt"/>
              </a:rPr>
              <a:t>1</a:t>
            </a:r>
          </a:p>
        </p:txBody>
      </p:sp>
      <p:sp>
        <p:nvSpPr>
          <p:cNvPr id="277" name="Freeform 45">
            <a:extLst>
              <a:ext uri="{FF2B5EF4-FFF2-40B4-BE49-F238E27FC236}">
                <a16:creationId xmlns:a16="http://schemas.microsoft.com/office/drawing/2014/main" id="{683D7736-0560-244E-B083-769B4ABBD10D}"/>
              </a:ext>
            </a:extLst>
          </p:cNvPr>
          <p:cNvSpPr>
            <a:spLocks/>
          </p:cNvSpPr>
          <p:nvPr/>
        </p:nvSpPr>
        <p:spPr bwMode="auto">
          <a:xfrm flipH="1">
            <a:off x="1142524" y="3737372"/>
            <a:ext cx="253604" cy="153591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 sz="1350" kern="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278" name="Freeform 46">
            <a:extLst>
              <a:ext uri="{FF2B5EF4-FFF2-40B4-BE49-F238E27FC236}">
                <a16:creationId xmlns:a16="http://schemas.microsoft.com/office/drawing/2014/main" id="{7B15996F-B9E2-0E4D-9BD4-7A636A7A4C3B}"/>
              </a:ext>
            </a:extLst>
          </p:cNvPr>
          <p:cNvSpPr>
            <a:spLocks/>
          </p:cNvSpPr>
          <p:nvPr/>
        </p:nvSpPr>
        <p:spPr bwMode="auto">
          <a:xfrm flipH="1" flipV="1">
            <a:off x="1153240" y="4048125"/>
            <a:ext cx="235744" cy="17145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 sz="1350" kern="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279" name="Freeform 47">
            <a:extLst>
              <a:ext uri="{FF2B5EF4-FFF2-40B4-BE49-F238E27FC236}">
                <a16:creationId xmlns:a16="http://schemas.microsoft.com/office/drawing/2014/main" id="{36258963-0C82-6B45-9A1F-D430A90BD846}"/>
              </a:ext>
            </a:extLst>
          </p:cNvPr>
          <p:cNvSpPr>
            <a:spLocks/>
          </p:cNvSpPr>
          <p:nvPr/>
        </p:nvSpPr>
        <p:spPr bwMode="auto">
          <a:xfrm flipV="1">
            <a:off x="674608" y="4040981"/>
            <a:ext cx="242888" cy="185738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 sz="1350" kern="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280" name="Text Box 48">
            <a:extLst>
              <a:ext uri="{FF2B5EF4-FFF2-40B4-BE49-F238E27FC236}">
                <a16:creationId xmlns:a16="http://schemas.microsoft.com/office/drawing/2014/main" id="{16B57B9D-23C0-234E-AC30-BDB28E843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081" y="3634978"/>
            <a:ext cx="42672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85800" eaLnBrk="0" hangingPunct="0">
              <a:defRPr/>
            </a:pPr>
            <a:r>
              <a:rPr lang="en-US" sz="1050" kern="0" dirty="0">
                <a:solidFill>
                  <a:srgbClr val="000000"/>
                </a:solidFill>
                <a:latin typeface="+mn-lt"/>
              </a:rPr>
              <a:t>1+e</a:t>
            </a:r>
          </a:p>
        </p:txBody>
      </p:sp>
      <p:sp>
        <p:nvSpPr>
          <p:cNvPr id="281" name="Text Box 49">
            <a:extLst>
              <a:ext uri="{FF2B5EF4-FFF2-40B4-BE49-F238E27FC236}">
                <a16:creationId xmlns:a16="http://schemas.microsoft.com/office/drawing/2014/main" id="{A09BAFF4-5A95-4A49-B68E-6989B5790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999" y="4077890"/>
            <a:ext cx="255199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85800" eaLnBrk="0" hangingPunct="0">
              <a:defRPr/>
            </a:pPr>
            <a:r>
              <a:rPr lang="en-US" sz="1050" kern="0" dirty="0">
                <a:solidFill>
                  <a:srgbClr val="000000"/>
                </a:solidFill>
                <a:latin typeface="+mn-lt"/>
              </a:rPr>
              <a:t>e</a:t>
            </a:r>
          </a:p>
        </p:txBody>
      </p:sp>
      <p:sp>
        <p:nvSpPr>
          <p:cNvPr id="282" name="Text Box 50">
            <a:extLst>
              <a:ext uri="{FF2B5EF4-FFF2-40B4-BE49-F238E27FC236}">
                <a16:creationId xmlns:a16="http://schemas.microsoft.com/office/drawing/2014/main" id="{B1BC06FC-3E90-E24C-A7C6-709E59751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744" y="4095750"/>
            <a:ext cx="25840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85800" eaLnBrk="0" hangingPunct="0">
              <a:defRPr/>
            </a:pPr>
            <a:r>
              <a:rPr lang="en-US" sz="1050" kern="0" dirty="0">
                <a:solidFill>
                  <a:srgbClr val="000000"/>
                </a:solidFill>
                <a:latin typeface="+mn-lt"/>
              </a:rPr>
              <a:t>0</a:t>
            </a:r>
          </a:p>
        </p:txBody>
      </p:sp>
      <p:sp>
        <p:nvSpPr>
          <p:cNvPr id="283" name="Line 51">
            <a:extLst>
              <a:ext uri="{FF2B5EF4-FFF2-40B4-BE49-F238E27FC236}">
                <a16:creationId xmlns:a16="http://schemas.microsoft.com/office/drawing/2014/main" id="{76E13AA5-D6E0-1147-A49F-3C2D07185D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28224" y="4391025"/>
            <a:ext cx="0" cy="30003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285" name="Line 53">
            <a:extLst>
              <a:ext uri="{FF2B5EF4-FFF2-40B4-BE49-F238E27FC236}">
                <a16:creationId xmlns:a16="http://schemas.microsoft.com/office/drawing/2014/main" id="{9DC646D0-6896-DF4A-B13B-96458FE6E6B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3862" y="4040982"/>
            <a:ext cx="3572" cy="25360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287" name="Line 55">
            <a:extLst>
              <a:ext uri="{FF2B5EF4-FFF2-40B4-BE49-F238E27FC236}">
                <a16:creationId xmlns:a16="http://schemas.microsoft.com/office/drawing/2014/main" id="{E01CA72B-84DE-C54F-BC43-DFAE32CCE7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53290" y="4065984"/>
            <a:ext cx="0" cy="321469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4C2CA0-1053-764A-966C-9BD44E93F128}"/>
              </a:ext>
            </a:extLst>
          </p:cNvPr>
          <p:cNvGrpSpPr/>
          <p:nvPr/>
        </p:nvGrpSpPr>
        <p:grpSpPr>
          <a:xfrm>
            <a:off x="200184" y="4097655"/>
            <a:ext cx="1581788" cy="696084"/>
            <a:chOff x="266911" y="4320540"/>
            <a:chExt cx="2109050" cy="928112"/>
          </a:xfrm>
        </p:grpSpPr>
        <p:sp>
          <p:nvSpPr>
            <p:cNvPr id="284" name="Text Box 52">
              <a:extLst>
                <a:ext uri="{FF2B5EF4-FFF2-40B4-BE49-F238E27FC236}">
                  <a16:creationId xmlns:a16="http://schemas.microsoft.com/office/drawing/2014/main" id="{95474209-4E23-E44A-84F9-9362104371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7879" y="4848543"/>
              <a:ext cx="368051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FF0000"/>
                  </a:solidFill>
                  <a:latin typeface="+mn-lt"/>
                </a:rPr>
                <a:t>e</a:t>
              </a:r>
              <a:endParaRPr lang="en-US" sz="1800" kern="0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286" name="Text Box 54">
              <a:extLst>
                <a:ext uri="{FF2B5EF4-FFF2-40B4-BE49-F238E27FC236}">
                  <a16:creationId xmlns:a16="http://schemas.microsoft.com/office/drawing/2014/main" id="{773837E9-5934-9A47-92CA-A637D32DD9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911" y="4320540"/>
              <a:ext cx="372325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FF0000"/>
                  </a:solidFill>
                  <a:latin typeface="+mn-lt"/>
                </a:rPr>
                <a:t>1</a:t>
              </a:r>
              <a:endParaRPr lang="en-US" sz="1800" kern="0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288" name="Text Box 56">
              <a:extLst>
                <a:ext uri="{FF2B5EF4-FFF2-40B4-BE49-F238E27FC236}">
                  <a16:creationId xmlns:a16="http://schemas.microsoft.com/office/drawing/2014/main" id="{130D1D5A-EF10-C343-9231-321236D028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3636" y="4465955"/>
              <a:ext cx="372325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FF0000"/>
                  </a:solidFill>
                  <a:latin typeface="+mn-lt"/>
                </a:rPr>
                <a:t>1</a:t>
              </a:r>
              <a:endParaRPr lang="en-US" sz="1800" kern="0" dirty="0">
                <a:solidFill>
                  <a:srgbClr val="000000"/>
                </a:solidFill>
                <a:latin typeface="+mn-lt"/>
              </a:endParaRPr>
            </a:p>
          </p:txBody>
        </p:sp>
      </p:grpSp>
      <p:sp>
        <p:nvSpPr>
          <p:cNvPr id="289" name="Freeform 57">
            <a:extLst>
              <a:ext uri="{FF2B5EF4-FFF2-40B4-BE49-F238E27FC236}">
                <a16:creationId xmlns:a16="http://schemas.microsoft.com/office/drawing/2014/main" id="{9F2C08B4-5CCF-F044-9AAE-C204550218E4}"/>
              </a:ext>
            </a:extLst>
          </p:cNvPr>
          <p:cNvSpPr>
            <a:spLocks/>
          </p:cNvSpPr>
          <p:nvPr/>
        </p:nvSpPr>
        <p:spPr bwMode="auto">
          <a:xfrm flipH="1" flipV="1">
            <a:off x="1081803" y="4015978"/>
            <a:ext cx="235744" cy="171450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 sz="1350" kern="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290" name="Freeform 58">
            <a:extLst>
              <a:ext uri="{FF2B5EF4-FFF2-40B4-BE49-F238E27FC236}">
                <a16:creationId xmlns:a16="http://schemas.microsoft.com/office/drawing/2014/main" id="{8B245FC0-129F-3D4A-B469-700656F52CA1}"/>
              </a:ext>
            </a:extLst>
          </p:cNvPr>
          <p:cNvSpPr>
            <a:spLocks/>
          </p:cNvSpPr>
          <p:nvPr/>
        </p:nvSpPr>
        <p:spPr bwMode="auto">
          <a:xfrm flipH="1">
            <a:off x="742474" y="4023122"/>
            <a:ext cx="228600" cy="164306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eaLnBrk="0" hangingPunct="0">
              <a:defRPr/>
            </a:pPr>
            <a:endParaRPr lang="en-US" sz="1350" kern="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291" name="Text Box 59">
            <a:extLst>
              <a:ext uri="{FF2B5EF4-FFF2-40B4-BE49-F238E27FC236}">
                <a16:creationId xmlns:a16="http://schemas.microsoft.com/office/drawing/2014/main" id="{6377E6D4-018F-AB48-AED5-704776C451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056" y="3931444"/>
            <a:ext cx="25840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85800" eaLnBrk="0" hangingPunct="0">
              <a:defRPr/>
            </a:pPr>
            <a:r>
              <a:rPr lang="en-US" sz="1050" kern="0" dirty="0">
                <a:solidFill>
                  <a:srgbClr val="000000"/>
                </a:solidFill>
                <a:latin typeface="+mn-lt"/>
              </a:rPr>
              <a:t>0</a:t>
            </a:r>
          </a:p>
        </p:txBody>
      </p:sp>
      <p:sp>
        <p:nvSpPr>
          <p:cNvPr id="292" name="Text Box 60">
            <a:extLst>
              <a:ext uri="{FF2B5EF4-FFF2-40B4-BE49-F238E27FC236}">
                <a16:creationId xmlns:a16="http://schemas.microsoft.com/office/drawing/2014/main" id="{24E0ABA6-6FAB-C143-9675-85BDE1799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231" y="3925490"/>
            <a:ext cx="25840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85800" eaLnBrk="0" hangingPunct="0">
              <a:defRPr/>
            </a:pPr>
            <a:r>
              <a:rPr lang="en-US" sz="1050" kern="0" dirty="0">
                <a:solidFill>
                  <a:srgbClr val="000000"/>
                </a:solidFill>
                <a:latin typeface="+mn-lt"/>
              </a:rPr>
              <a:t>0</a:t>
            </a:r>
          </a:p>
        </p:txBody>
      </p:sp>
      <p:sp>
        <p:nvSpPr>
          <p:cNvPr id="293" name="Text Box 211">
            <a:extLst>
              <a:ext uri="{FF2B5EF4-FFF2-40B4-BE49-F238E27FC236}">
                <a16:creationId xmlns:a16="http://schemas.microsoft.com/office/drawing/2014/main" id="{E0100A55-F7C5-4B4F-857E-53ECF8050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758" y="5027772"/>
            <a:ext cx="76495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685800" eaLnBrk="0" hangingPunct="0">
              <a:defRPr/>
            </a:pPr>
            <a:r>
              <a:rPr lang="en-US" sz="1500" kern="0" dirty="0">
                <a:solidFill>
                  <a:srgbClr val="000099"/>
                </a:solidFill>
              </a:rPr>
              <a:t>initially</a:t>
            </a:r>
            <a:endParaRPr lang="en-US" sz="1800" kern="0" dirty="0">
              <a:solidFill>
                <a:srgbClr val="000099"/>
              </a:solidFill>
            </a:endParaRPr>
          </a:p>
        </p:txBody>
      </p:sp>
      <p:grpSp>
        <p:nvGrpSpPr>
          <p:cNvPr id="294" name="Group 298">
            <a:extLst>
              <a:ext uri="{FF2B5EF4-FFF2-40B4-BE49-F238E27FC236}">
                <a16:creationId xmlns:a16="http://schemas.microsoft.com/office/drawing/2014/main" id="{AC8BCF73-2229-F440-A651-C9F16CF9FAA2}"/>
              </a:ext>
            </a:extLst>
          </p:cNvPr>
          <p:cNvGrpSpPr>
            <a:grpSpLocks/>
          </p:cNvGrpSpPr>
          <p:nvPr/>
        </p:nvGrpSpPr>
        <p:grpSpPr bwMode="auto">
          <a:xfrm>
            <a:off x="2271237" y="3450908"/>
            <a:ext cx="1988343" cy="2240755"/>
            <a:chOff x="1560" y="2639"/>
            <a:chExt cx="1670" cy="1882"/>
          </a:xfrm>
        </p:grpSpPr>
        <p:sp>
          <p:nvSpPr>
            <p:cNvPr id="295" name="Freeform 61">
              <a:extLst>
                <a:ext uri="{FF2B5EF4-FFF2-40B4-BE49-F238E27FC236}">
                  <a16:creationId xmlns:a16="http://schemas.microsoft.com/office/drawing/2014/main" id="{23F656C5-B9C0-E046-A928-9550F05E3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" y="2639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296" name="Freeform 62">
              <a:extLst>
                <a:ext uri="{FF2B5EF4-FFF2-40B4-BE49-F238E27FC236}">
                  <a16:creationId xmlns:a16="http://schemas.microsoft.com/office/drawing/2014/main" id="{316BD47E-9B6F-BB4B-8DE5-1F1EDF64C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" y="2852"/>
              <a:ext cx="246" cy="132"/>
            </a:xfrm>
            <a:custGeom>
              <a:avLst/>
              <a:gdLst>
                <a:gd name="T0" fmla="*/ 0 w 342"/>
                <a:gd name="T1" fmla="*/ 9 h 186"/>
                <a:gd name="T2" fmla="*/ 1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grpSp>
          <p:nvGrpSpPr>
            <p:cNvPr id="297" name="Group 63">
              <a:extLst>
                <a:ext uri="{FF2B5EF4-FFF2-40B4-BE49-F238E27FC236}">
                  <a16:creationId xmlns:a16="http://schemas.microsoft.com/office/drawing/2014/main" id="{C06EAAA0-57B6-8944-8D79-7C272A7201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3" y="2652"/>
              <a:ext cx="316" cy="271"/>
              <a:chOff x="1747" y="3190"/>
              <a:chExt cx="316" cy="271"/>
            </a:xfrm>
          </p:grpSpPr>
          <p:sp>
            <p:nvSpPr>
              <p:cNvPr id="335" name="Oval 64">
                <a:extLst>
                  <a:ext uri="{FF2B5EF4-FFF2-40B4-BE49-F238E27FC236}">
                    <a16:creationId xmlns:a16="http://schemas.microsoft.com/office/drawing/2014/main" id="{78B9859B-1308-C847-BFD9-75A5119F0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336" name="Line 65">
                <a:extLst>
                  <a:ext uri="{FF2B5EF4-FFF2-40B4-BE49-F238E27FC236}">
                    <a16:creationId xmlns:a16="http://schemas.microsoft.com/office/drawing/2014/main" id="{D8C1D4EE-FD74-0A49-BA84-9F1A4776A2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337" name="Line 66">
                <a:extLst>
                  <a:ext uri="{FF2B5EF4-FFF2-40B4-BE49-F238E27FC236}">
                    <a16:creationId xmlns:a16="http://schemas.microsoft.com/office/drawing/2014/main" id="{DF974EE8-B7FB-304A-817C-E27B256084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338" name="Rectangle 67">
                <a:extLst>
                  <a:ext uri="{FF2B5EF4-FFF2-40B4-BE49-F238E27FC236}">
                    <a16:creationId xmlns:a16="http://schemas.microsoft.com/office/drawing/2014/main" id="{EAB41FEF-BA76-C242-B9EE-BD99A93999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defTabSz="685800" eaLnBrk="0" hangingPunct="0"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339" name="Oval 68">
                <a:extLst>
                  <a:ext uri="{FF2B5EF4-FFF2-40B4-BE49-F238E27FC236}">
                    <a16:creationId xmlns:a16="http://schemas.microsoft.com/office/drawing/2014/main" id="{A0909F6D-1FB1-3D4D-AE3F-51C5691CF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grpSp>
            <p:nvGrpSpPr>
              <p:cNvPr id="340" name="Group 69">
                <a:extLst>
                  <a:ext uri="{FF2B5EF4-FFF2-40B4-BE49-F238E27FC236}">
                    <a16:creationId xmlns:a16="http://schemas.microsoft.com/office/drawing/2014/main" id="{E321A372-F838-1046-9EEE-3777DD9F6E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2" y="3190"/>
                <a:ext cx="240" cy="271"/>
                <a:chOff x="2937" y="2425"/>
                <a:chExt cx="244" cy="271"/>
              </a:xfrm>
            </p:grpSpPr>
            <p:sp>
              <p:nvSpPr>
                <p:cNvPr id="341" name="Rectangle 70">
                  <a:extLst>
                    <a:ext uri="{FF2B5EF4-FFF2-40B4-BE49-F238E27FC236}">
                      <a16:creationId xmlns:a16="http://schemas.microsoft.com/office/drawing/2014/main" id="{E9E3479C-155E-7346-8259-38DEBC5E56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defTabSz="685800" eaLnBrk="0" hangingPunct="0"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42" name="Text Box 71">
                  <a:extLst>
                    <a:ext uri="{FF2B5EF4-FFF2-40B4-BE49-F238E27FC236}">
                      <a16:creationId xmlns:a16="http://schemas.microsoft.com/office/drawing/2014/main" id="{694BA042-EE97-A844-A052-AC23A1EB5C3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37" y="2425"/>
                  <a:ext cx="244" cy="2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defTabSz="685800" eaLnBrk="0" hangingPunct="0">
                    <a:defRPr/>
                  </a:pPr>
                  <a:r>
                    <a:rPr lang="en-US" sz="1500" kern="0" dirty="0">
                      <a:solidFill>
                        <a:srgbClr val="000000"/>
                      </a:solidFill>
                      <a:latin typeface="+mn-lt"/>
                    </a:rPr>
                    <a:t>a</a:t>
                  </a:r>
                  <a:endParaRPr lang="en-US" sz="1800" kern="0" dirty="0">
                    <a:solidFill>
                      <a:srgbClr val="000000"/>
                    </a:solidFill>
                    <a:latin typeface="+mn-lt"/>
                  </a:endParaRPr>
                </a:p>
              </p:txBody>
            </p:sp>
          </p:grpSp>
        </p:grpSp>
        <p:grpSp>
          <p:nvGrpSpPr>
            <p:cNvPr id="298" name="Group 72">
              <a:extLst>
                <a:ext uri="{FF2B5EF4-FFF2-40B4-BE49-F238E27FC236}">
                  <a16:creationId xmlns:a16="http://schemas.microsoft.com/office/drawing/2014/main" id="{35D72D94-CD1F-0246-AF0C-10782A464E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5" y="2907"/>
              <a:ext cx="316" cy="271"/>
              <a:chOff x="2221" y="3571"/>
              <a:chExt cx="316" cy="271"/>
            </a:xfrm>
          </p:grpSpPr>
          <p:sp>
            <p:nvSpPr>
              <p:cNvPr id="327" name="Oval 73">
                <a:extLst>
                  <a:ext uri="{FF2B5EF4-FFF2-40B4-BE49-F238E27FC236}">
                    <a16:creationId xmlns:a16="http://schemas.microsoft.com/office/drawing/2014/main" id="{2EF13721-1C35-D541-BCCB-D662D9F0D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328" name="Line 74">
                <a:extLst>
                  <a:ext uri="{FF2B5EF4-FFF2-40B4-BE49-F238E27FC236}">
                    <a16:creationId xmlns:a16="http://schemas.microsoft.com/office/drawing/2014/main" id="{A7D1FF06-753A-D145-BD9E-DBEE6D7742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329" name="Line 75">
                <a:extLst>
                  <a:ext uri="{FF2B5EF4-FFF2-40B4-BE49-F238E27FC236}">
                    <a16:creationId xmlns:a16="http://schemas.microsoft.com/office/drawing/2014/main" id="{9A459926-EC11-004B-9F3A-6CAF6C2992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330" name="Rectangle 76">
                <a:extLst>
                  <a:ext uri="{FF2B5EF4-FFF2-40B4-BE49-F238E27FC236}">
                    <a16:creationId xmlns:a16="http://schemas.microsoft.com/office/drawing/2014/main" id="{45443CD7-7977-0246-BB21-F040776D0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defTabSz="685800" eaLnBrk="0" hangingPunct="0"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331" name="Oval 77">
                <a:extLst>
                  <a:ext uri="{FF2B5EF4-FFF2-40B4-BE49-F238E27FC236}">
                    <a16:creationId xmlns:a16="http://schemas.microsoft.com/office/drawing/2014/main" id="{7EE3DE6B-30D5-7E4E-89F0-14673D503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grpSp>
            <p:nvGrpSpPr>
              <p:cNvPr id="332" name="Group 78">
                <a:extLst>
                  <a:ext uri="{FF2B5EF4-FFF2-40B4-BE49-F238E27FC236}">
                    <a16:creationId xmlns:a16="http://schemas.microsoft.com/office/drawing/2014/main" id="{41C702B2-407E-B24D-A087-8C4135E4E0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0" y="3571"/>
                <a:ext cx="244" cy="271"/>
                <a:chOff x="2935" y="2425"/>
                <a:chExt cx="248" cy="271"/>
              </a:xfrm>
            </p:grpSpPr>
            <p:sp>
              <p:nvSpPr>
                <p:cNvPr id="333" name="Rectangle 79">
                  <a:extLst>
                    <a:ext uri="{FF2B5EF4-FFF2-40B4-BE49-F238E27FC236}">
                      <a16:creationId xmlns:a16="http://schemas.microsoft.com/office/drawing/2014/main" id="{154D488B-3D82-0149-B09A-888C146F0C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defTabSz="685800" eaLnBrk="0" hangingPunct="0"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34" name="Text Box 80">
                  <a:extLst>
                    <a:ext uri="{FF2B5EF4-FFF2-40B4-BE49-F238E27FC236}">
                      <a16:creationId xmlns:a16="http://schemas.microsoft.com/office/drawing/2014/main" id="{B8A7865E-A26B-374E-ADBF-C825A50686E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35" y="2425"/>
                  <a:ext cx="248" cy="2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defTabSz="685800" eaLnBrk="0" hangingPunct="0">
                    <a:defRPr/>
                  </a:pPr>
                  <a:r>
                    <a:rPr lang="en-US" sz="1500" kern="0" dirty="0">
                      <a:solidFill>
                        <a:srgbClr val="000000"/>
                      </a:solidFill>
                      <a:latin typeface="+mn-lt"/>
                    </a:rPr>
                    <a:t>d</a:t>
                  </a:r>
                  <a:endParaRPr lang="en-US" sz="1800" kern="0" dirty="0">
                    <a:solidFill>
                      <a:srgbClr val="000000"/>
                    </a:solidFill>
                    <a:latin typeface="+mn-lt"/>
                  </a:endParaRPr>
                </a:p>
              </p:txBody>
            </p:sp>
          </p:grpSp>
        </p:grpSp>
        <p:grpSp>
          <p:nvGrpSpPr>
            <p:cNvPr id="299" name="Group 81">
              <a:extLst>
                <a:ext uri="{FF2B5EF4-FFF2-40B4-BE49-F238E27FC236}">
                  <a16:creationId xmlns:a16="http://schemas.microsoft.com/office/drawing/2014/main" id="{6037BBA4-D433-E94F-ADEB-4B0DC4191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5" y="3198"/>
              <a:ext cx="315" cy="271"/>
              <a:chOff x="2903" y="2884"/>
              <a:chExt cx="315" cy="271"/>
            </a:xfrm>
          </p:grpSpPr>
          <p:grpSp>
            <p:nvGrpSpPr>
              <p:cNvPr id="318" name="Group 82">
                <a:extLst>
                  <a:ext uri="{FF2B5EF4-FFF2-40B4-BE49-F238E27FC236}">
                    <a16:creationId xmlns:a16="http://schemas.microsoft.com/office/drawing/2014/main" id="{196235C6-D490-FA41-88E6-67F4B669FC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22" name="Oval 83">
                  <a:extLst>
                    <a:ext uri="{FF2B5EF4-FFF2-40B4-BE49-F238E27FC236}">
                      <a16:creationId xmlns:a16="http://schemas.microsoft.com/office/drawing/2014/main" id="{9B969A9C-C7F9-1E44-9632-A4175D5DAD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 eaLnBrk="0" hangingPunct="0"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23" name="Line 84">
                  <a:extLst>
                    <a:ext uri="{FF2B5EF4-FFF2-40B4-BE49-F238E27FC236}">
                      <a16:creationId xmlns:a16="http://schemas.microsoft.com/office/drawing/2014/main" id="{6CF306AF-404F-424D-9C67-9C4D29AF12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685800" eaLnBrk="0" hangingPunct="0"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24" name="Line 85">
                  <a:extLst>
                    <a:ext uri="{FF2B5EF4-FFF2-40B4-BE49-F238E27FC236}">
                      <a16:creationId xmlns:a16="http://schemas.microsoft.com/office/drawing/2014/main" id="{6001B080-4FC0-AA4A-8A03-EA244FA8AF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685800" eaLnBrk="0" hangingPunct="0"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25" name="Rectangle 86">
                  <a:extLst>
                    <a:ext uri="{FF2B5EF4-FFF2-40B4-BE49-F238E27FC236}">
                      <a16:creationId xmlns:a16="http://schemas.microsoft.com/office/drawing/2014/main" id="{D28A036B-2A60-C741-962B-E29C00C6E2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defTabSz="685800" eaLnBrk="0" hangingPunct="0"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26" name="Oval 87">
                  <a:extLst>
                    <a:ext uri="{FF2B5EF4-FFF2-40B4-BE49-F238E27FC236}">
                      <a16:creationId xmlns:a16="http://schemas.microsoft.com/office/drawing/2014/main" id="{E903BD80-A54A-8A48-9EEB-3D7E3560FF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 eaLnBrk="0" hangingPunct="0"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</p:grpSp>
          <p:grpSp>
            <p:nvGrpSpPr>
              <p:cNvPr id="319" name="Group 88">
                <a:extLst>
                  <a:ext uri="{FF2B5EF4-FFF2-40B4-BE49-F238E27FC236}">
                    <a16:creationId xmlns:a16="http://schemas.microsoft.com/office/drawing/2014/main" id="{05B15224-CC30-7643-A907-6606CEF967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37" y="2884"/>
                <a:ext cx="229" cy="271"/>
                <a:chOff x="2942" y="2425"/>
                <a:chExt cx="233" cy="271"/>
              </a:xfrm>
            </p:grpSpPr>
            <p:sp>
              <p:nvSpPr>
                <p:cNvPr id="320" name="Rectangle 89">
                  <a:extLst>
                    <a:ext uri="{FF2B5EF4-FFF2-40B4-BE49-F238E27FC236}">
                      <a16:creationId xmlns:a16="http://schemas.microsoft.com/office/drawing/2014/main" id="{4B5C6748-BF8D-E544-8581-B2BF936E3D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defTabSz="685800" eaLnBrk="0" hangingPunct="0"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21" name="Text Box 90">
                  <a:extLst>
                    <a:ext uri="{FF2B5EF4-FFF2-40B4-BE49-F238E27FC236}">
                      <a16:creationId xmlns:a16="http://schemas.microsoft.com/office/drawing/2014/main" id="{CAE26135-0C9E-A14E-B40D-5A53685912F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2" y="2425"/>
                  <a:ext cx="233" cy="2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defTabSz="685800" eaLnBrk="0" hangingPunct="0">
                    <a:defRPr/>
                  </a:pPr>
                  <a:r>
                    <a:rPr lang="en-US" sz="1500" kern="0" dirty="0">
                      <a:solidFill>
                        <a:srgbClr val="000000"/>
                      </a:solidFill>
                      <a:latin typeface="+mn-lt"/>
                    </a:rPr>
                    <a:t>c</a:t>
                  </a:r>
                  <a:endParaRPr lang="en-US" sz="1800" kern="0" dirty="0">
                    <a:solidFill>
                      <a:srgbClr val="000000"/>
                    </a:solidFill>
                    <a:latin typeface="+mn-lt"/>
                  </a:endParaRPr>
                </a:p>
              </p:txBody>
            </p:sp>
          </p:grpSp>
        </p:grpSp>
        <p:grpSp>
          <p:nvGrpSpPr>
            <p:cNvPr id="300" name="Group 91">
              <a:extLst>
                <a:ext uri="{FF2B5EF4-FFF2-40B4-BE49-F238E27FC236}">
                  <a16:creationId xmlns:a16="http://schemas.microsoft.com/office/drawing/2014/main" id="{41FECA4C-931F-6F41-A222-EF844C7E99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7" y="2916"/>
              <a:ext cx="316" cy="271"/>
              <a:chOff x="2217" y="2884"/>
              <a:chExt cx="316" cy="271"/>
            </a:xfrm>
          </p:grpSpPr>
          <p:sp>
            <p:nvSpPr>
              <p:cNvPr id="310" name="Oval 92">
                <a:extLst>
                  <a:ext uri="{FF2B5EF4-FFF2-40B4-BE49-F238E27FC236}">
                    <a16:creationId xmlns:a16="http://schemas.microsoft.com/office/drawing/2014/main" id="{D9B3AABA-2A51-8542-A842-AA5E310C8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311" name="Line 93">
                <a:extLst>
                  <a:ext uri="{FF2B5EF4-FFF2-40B4-BE49-F238E27FC236}">
                    <a16:creationId xmlns:a16="http://schemas.microsoft.com/office/drawing/2014/main" id="{CD80F331-7D60-1340-86AF-CAD0746AED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312" name="Line 94">
                <a:extLst>
                  <a:ext uri="{FF2B5EF4-FFF2-40B4-BE49-F238E27FC236}">
                    <a16:creationId xmlns:a16="http://schemas.microsoft.com/office/drawing/2014/main" id="{97E6F033-8430-3344-8096-8885BA3BE0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313" name="Rectangle 95">
                <a:extLst>
                  <a:ext uri="{FF2B5EF4-FFF2-40B4-BE49-F238E27FC236}">
                    <a16:creationId xmlns:a16="http://schemas.microsoft.com/office/drawing/2014/main" id="{CB6EB605-452C-B044-B122-AE8AB475B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defTabSz="685800" eaLnBrk="0" hangingPunct="0"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314" name="Oval 96">
                <a:extLst>
                  <a:ext uri="{FF2B5EF4-FFF2-40B4-BE49-F238E27FC236}">
                    <a16:creationId xmlns:a16="http://schemas.microsoft.com/office/drawing/2014/main" id="{C6AD4BFE-1D27-5046-BFDE-06C45A3D8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grpSp>
            <p:nvGrpSpPr>
              <p:cNvPr id="315" name="Group 97">
                <a:extLst>
                  <a:ext uri="{FF2B5EF4-FFF2-40B4-BE49-F238E27FC236}">
                    <a16:creationId xmlns:a16="http://schemas.microsoft.com/office/drawing/2014/main" id="{7B87D585-870A-F646-AA79-EB6F8DD77C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53" y="2884"/>
                <a:ext cx="244" cy="271"/>
                <a:chOff x="2935" y="2425"/>
                <a:chExt cx="248" cy="271"/>
              </a:xfrm>
            </p:grpSpPr>
            <p:sp>
              <p:nvSpPr>
                <p:cNvPr id="316" name="Rectangle 98">
                  <a:extLst>
                    <a:ext uri="{FF2B5EF4-FFF2-40B4-BE49-F238E27FC236}">
                      <a16:creationId xmlns:a16="http://schemas.microsoft.com/office/drawing/2014/main" id="{B4B799CD-BE4A-6544-85F3-80ABF68829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defTabSz="685800" eaLnBrk="0" hangingPunct="0"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17" name="Text Box 99">
                  <a:extLst>
                    <a:ext uri="{FF2B5EF4-FFF2-40B4-BE49-F238E27FC236}">
                      <a16:creationId xmlns:a16="http://schemas.microsoft.com/office/drawing/2014/main" id="{3B6364EC-433F-4C4C-8692-397718480AD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35" y="2425"/>
                  <a:ext cx="248" cy="2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defTabSz="685800" eaLnBrk="0" hangingPunct="0">
                    <a:defRPr/>
                  </a:pPr>
                  <a:r>
                    <a:rPr lang="en-US" sz="1500" kern="0" dirty="0">
                      <a:solidFill>
                        <a:srgbClr val="000000"/>
                      </a:solidFill>
                      <a:latin typeface="+mn-lt"/>
                    </a:rPr>
                    <a:t>b</a:t>
                  </a:r>
                  <a:endParaRPr lang="en-US" sz="1800" kern="0" dirty="0">
                    <a:solidFill>
                      <a:srgbClr val="000000"/>
                    </a:solidFill>
                    <a:latin typeface="+mn-lt"/>
                  </a:endParaRPr>
                </a:p>
              </p:txBody>
            </p:sp>
          </p:grpSp>
        </p:grpSp>
        <p:sp>
          <p:nvSpPr>
            <p:cNvPr id="301" name="Freeform 101">
              <a:extLst>
                <a:ext uri="{FF2B5EF4-FFF2-40B4-BE49-F238E27FC236}">
                  <a16:creationId xmlns:a16="http://schemas.microsoft.com/office/drawing/2014/main" id="{7ABA6E2F-253C-0D42-A38F-5A1AB67560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05" y="2819"/>
              <a:ext cx="198" cy="156"/>
            </a:xfrm>
            <a:custGeom>
              <a:avLst/>
              <a:gdLst>
                <a:gd name="T0" fmla="*/ 0 w 342"/>
                <a:gd name="T1" fmla="*/ 39 h 186"/>
                <a:gd name="T2" fmla="*/ 3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302" name="Freeform 102">
              <a:extLst>
                <a:ext uri="{FF2B5EF4-FFF2-40B4-BE49-F238E27FC236}">
                  <a16:creationId xmlns:a16="http://schemas.microsoft.com/office/drawing/2014/main" id="{C057E363-4306-B348-91D5-8317DEE1A8FD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84" y="3125"/>
              <a:ext cx="180" cy="141"/>
            </a:xfrm>
            <a:custGeom>
              <a:avLst/>
              <a:gdLst>
                <a:gd name="T0" fmla="*/ 0 w 342"/>
                <a:gd name="T1" fmla="*/ 15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303" name="Freeform 103">
              <a:extLst>
                <a:ext uri="{FF2B5EF4-FFF2-40B4-BE49-F238E27FC236}">
                  <a16:creationId xmlns:a16="http://schemas.microsoft.com/office/drawing/2014/main" id="{0AFD584E-E579-1444-B99F-1FB0E607D06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031" y="3107"/>
              <a:ext cx="204" cy="156"/>
            </a:xfrm>
            <a:custGeom>
              <a:avLst/>
              <a:gdLst>
                <a:gd name="T0" fmla="*/ 0 w 342"/>
                <a:gd name="T1" fmla="*/ 39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304" name="Freeform 107">
              <a:extLst>
                <a:ext uri="{FF2B5EF4-FFF2-40B4-BE49-F238E27FC236}">
                  <a16:creationId xmlns:a16="http://schemas.microsoft.com/office/drawing/2014/main" id="{052C311D-FDBD-984C-8B4C-43AD75780EC7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00" y="3086"/>
              <a:ext cx="189" cy="153"/>
            </a:xfrm>
            <a:custGeom>
              <a:avLst/>
              <a:gdLst>
                <a:gd name="T0" fmla="*/ 0 w 342"/>
                <a:gd name="T1" fmla="*/ 3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305" name="Freeform 108">
              <a:extLst>
                <a:ext uri="{FF2B5EF4-FFF2-40B4-BE49-F238E27FC236}">
                  <a16:creationId xmlns:a16="http://schemas.microsoft.com/office/drawing/2014/main" id="{1A81E6C6-F1CA-FA41-9DBC-2C3BBD39911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24" y="3083"/>
              <a:ext cx="174" cy="147"/>
            </a:xfrm>
            <a:custGeom>
              <a:avLst/>
              <a:gdLst>
                <a:gd name="T0" fmla="*/ 0 w 342"/>
                <a:gd name="T1" fmla="*/ 2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306" name="Text Box 212">
              <a:extLst>
                <a:ext uri="{FF2B5EF4-FFF2-40B4-BE49-F238E27FC236}">
                  <a16:creationId xmlns:a16="http://schemas.microsoft.com/office/drawing/2014/main" id="{62F6D288-255E-5A4F-9372-F42D0C8C6A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0" y="3823"/>
              <a:ext cx="1670" cy="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lnSpc>
                  <a:spcPct val="80000"/>
                </a:lnSpc>
                <a:defRPr/>
              </a:pPr>
              <a:r>
                <a:rPr lang="en-US" sz="1500" kern="0" dirty="0">
                  <a:solidFill>
                    <a:srgbClr val="000099"/>
                  </a:solidFill>
                  <a:latin typeface="+mn-lt"/>
                </a:rPr>
                <a:t>given these costs,</a:t>
              </a:r>
            </a:p>
            <a:p>
              <a:pPr algn="ctr" defTabSz="685800" eaLnBrk="0" hangingPunct="0">
                <a:lnSpc>
                  <a:spcPct val="80000"/>
                </a:lnSpc>
                <a:defRPr/>
              </a:pPr>
              <a:r>
                <a:rPr lang="en-US" sz="1500" kern="0" dirty="0">
                  <a:solidFill>
                    <a:srgbClr val="000099"/>
                  </a:solidFill>
                  <a:latin typeface="+mn-lt"/>
                </a:rPr>
                <a:t>find new routing….</a:t>
              </a:r>
            </a:p>
            <a:p>
              <a:pPr algn="ctr" defTabSz="685800" eaLnBrk="0" hangingPunct="0">
                <a:lnSpc>
                  <a:spcPct val="80000"/>
                </a:lnSpc>
                <a:defRPr/>
              </a:pPr>
              <a:r>
                <a:rPr lang="en-US" sz="1500" kern="0" dirty="0">
                  <a:solidFill>
                    <a:srgbClr val="000099"/>
                  </a:solidFill>
                  <a:latin typeface="+mn-lt"/>
                </a:rPr>
                <a:t>resulting in new costs</a:t>
              </a:r>
            </a:p>
          </p:txBody>
        </p:sp>
        <p:sp>
          <p:nvSpPr>
            <p:cNvPr id="307" name="Line 215">
              <a:extLst>
                <a:ext uri="{FF2B5EF4-FFF2-40B4-BE49-F238E27FC236}">
                  <a16:creationId xmlns:a16="http://schemas.microsoft.com/office/drawing/2014/main" id="{7154F3FC-3CBE-F444-AD8C-181C5FA73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8" y="3407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308" name="Line 216">
              <a:extLst>
                <a:ext uri="{FF2B5EF4-FFF2-40B4-BE49-F238E27FC236}">
                  <a16:creationId xmlns:a16="http://schemas.microsoft.com/office/drawing/2014/main" id="{BC9E228B-ADE8-F94B-AB8C-25BBFB2C5F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8" y="3119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309" name="Line 217">
              <a:extLst>
                <a:ext uri="{FF2B5EF4-FFF2-40B4-BE49-F238E27FC236}">
                  <a16:creationId xmlns:a16="http://schemas.microsoft.com/office/drawing/2014/main" id="{D1A0AE2B-7EAA-564B-BD48-1A46BAD1FA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8" y="3122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sp>
        <p:nvSpPr>
          <p:cNvPr id="343" name="Freeform 288">
            <a:extLst>
              <a:ext uri="{FF2B5EF4-FFF2-40B4-BE49-F238E27FC236}">
                <a16:creationId xmlns:a16="http://schemas.microsoft.com/office/drawing/2014/main" id="{F2F8D97F-6F30-A447-B912-F5D6FDFF59AC}"/>
              </a:ext>
            </a:extLst>
          </p:cNvPr>
          <p:cNvSpPr>
            <a:spLocks/>
          </p:cNvSpPr>
          <p:nvPr/>
        </p:nvSpPr>
        <p:spPr bwMode="auto">
          <a:xfrm>
            <a:off x="1049655" y="3631407"/>
            <a:ext cx="457200" cy="621506"/>
          </a:xfrm>
          <a:custGeom>
            <a:avLst/>
            <a:gdLst>
              <a:gd name="T0" fmla="*/ 0 w 384"/>
              <a:gd name="T1" fmla="*/ 2147483647 h 522"/>
              <a:gd name="T2" fmla="*/ 2147483647 w 384"/>
              <a:gd name="T3" fmla="*/ 2147483647 h 522"/>
              <a:gd name="T4" fmla="*/ 2147483647 w 384"/>
              <a:gd name="T5" fmla="*/ 0 h 522"/>
              <a:gd name="T6" fmla="*/ 0 60000 65536"/>
              <a:gd name="T7" fmla="*/ 0 60000 65536"/>
              <a:gd name="T8" fmla="*/ 0 60000 65536"/>
              <a:gd name="T9" fmla="*/ 0 w 384"/>
              <a:gd name="T10" fmla="*/ 0 h 522"/>
              <a:gd name="T11" fmla="*/ 384 w 384"/>
              <a:gd name="T12" fmla="*/ 522 h 5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522">
                <a:moveTo>
                  <a:pt x="0" y="522"/>
                </a:moveTo>
                <a:lnTo>
                  <a:pt x="384" y="249"/>
                </a:lnTo>
                <a:lnTo>
                  <a:pt x="12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344" name="Line 289">
            <a:extLst>
              <a:ext uri="{FF2B5EF4-FFF2-40B4-BE49-F238E27FC236}">
                <a16:creationId xmlns:a16="http://schemas.microsoft.com/office/drawing/2014/main" id="{3CB5FA36-8FD4-D648-896B-CA0B2B49DA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024" y="3692128"/>
            <a:ext cx="335756" cy="182166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345" name="Freeform 290">
            <a:extLst>
              <a:ext uri="{FF2B5EF4-FFF2-40B4-BE49-F238E27FC236}">
                <a16:creationId xmlns:a16="http://schemas.microsoft.com/office/drawing/2014/main" id="{0F8BEE7E-780D-8445-B11E-6D0983033332}"/>
              </a:ext>
            </a:extLst>
          </p:cNvPr>
          <p:cNvSpPr>
            <a:spLocks/>
          </p:cNvSpPr>
          <p:nvPr/>
        </p:nvSpPr>
        <p:spPr bwMode="auto">
          <a:xfrm>
            <a:off x="2771299" y="3602117"/>
            <a:ext cx="895350" cy="650081"/>
          </a:xfrm>
          <a:custGeom>
            <a:avLst/>
            <a:gdLst>
              <a:gd name="T0" fmla="*/ 2147483647 w 752"/>
              <a:gd name="T1" fmla="*/ 2147483647 h 546"/>
              <a:gd name="T2" fmla="*/ 2147483647 w 752"/>
              <a:gd name="T3" fmla="*/ 2147483647 h 546"/>
              <a:gd name="T4" fmla="*/ 0 w 752"/>
              <a:gd name="T5" fmla="*/ 2147483647 h 546"/>
              <a:gd name="T6" fmla="*/ 2147483647 w 752"/>
              <a:gd name="T7" fmla="*/ 0 h 546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546"/>
              <a:gd name="T14" fmla="*/ 752 w 752"/>
              <a:gd name="T15" fmla="*/ 546 h 5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546">
                <a:moveTo>
                  <a:pt x="752" y="264"/>
                </a:moveTo>
                <a:lnTo>
                  <a:pt x="383" y="546"/>
                </a:lnTo>
                <a:lnTo>
                  <a:pt x="0" y="248"/>
                </a:lnTo>
                <a:lnTo>
                  <a:pt x="383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346" name="Group 291">
            <a:extLst>
              <a:ext uri="{FF2B5EF4-FFF2-40B4-BE49-F238E27FC236}">
                <a16:creationId xmlns:a16="http://schemas.microsoft.com/office/drawing/2014/main" id="{7A57BA75-DBB7-4545-BD4D-F207C4052F64}"/>
              </a:ext>
            </a:extLst>
          </p:cNvPr>
          <p:cNvGrpSpPr>
            <a:grpSpLocks/>
          </p:cNvGrpSpPr>
          <p:nvPr/>
        </p:nvGrpSpPr>
        <p:grpSpPr bwMode="auto">
          <a:xfrm>
            <a:off x="2615326" y="3591402"/>
            <a:ext cx="1121569" cy="750093"/>
            <a:chOff x="1849" y="2772"/>
            <a:chExt cx="942" cy="630"/>
          </a:xfrm>
        </p:grpSpPr>
        <p:sp>
          <p:nvSpPr>
            <p:cNvPr id="347" name="Text Box 292">
              <a:extLst>
                <a:ext uri="{FF2B5EF4-FFF2-40B4-BE49-F238E27FC236}">
                  <a16:creationId xmlns:a16="http://schemas.microsoft.com/office/drawing/2014/main" id="{79BDE2B1-337D-6F40-978F-A789F56E7F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9" y="2772"/>
              <a:ext cx="34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050" kern="0" dirty="0">
                  <a:solidFill>
                    <a:srgbClr val="000000"/>
                  </a:solidFill>
                </a:rPr>
                <a:t>2+e</a:t>
              </a:r>
            </a:p>
          </p:txBody>
        </p:sp>
        <p:sp>
          <p:nvSpPr>
            <p:cNvPr id="348" name="Text Box 293">
              <a:extLst>
                <a:ext uri="{FF2B5EF4-FFF2-40B4-BE49-F238E27FC236}">
                  <a16:creationId xmlns:a16="http://schemas.microsoft.com/office/drawing/2014/main" id="{CFE1A08A-5A98-BA4B-8FF4-6E12BC73E1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3" y="2793"/>
              <a:ext cx="2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050" kern="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49" name="Text Box 294">
              <a:extLst>
                <a:ext uri="{FF2B5EF4-FFF2-40B4-BE49-F238E27FC236}">
                  <a16:creationId xmlns:a16="http://schemas.microsoft.com/office/drawing/2014/main" id="{BCEF2572-14CE-2146-B9A4-EDF963458A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1" y="3189"/>
              <a:ext cx="2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050" kern="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50" name="Text Box 295">
              <a:extLst>
                <a:ext uri="{FF2B5EF4-FFF2-40B4-BE49-F238E27FC236}">
                  <a16:creationId xmlns:a16="http://schemas.microsoft.com/office/drawing/2014/main" id="{043C6BF1-AA32-9A40-A089-5848BEB0E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3153"/>
              <a:ext cx="2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050" kern="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51" name="Text Box 296">
              <a:extLst>
                <a:ext uri="{FF2B5EF4-FFF2-40B4-BE49-F238E27FC236}">
                  <a16:creationId xmlns:a16="http://schemas.microsoft.com/office/drawing/2014/main" id="{9E7F6502-3678-3746-AC95-C9F0FDEF35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4" y="3009"/>
              <a:ext cx="34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050" kern="0" dirty="0">
                  <a:solidFill>
                    <a:srgbClr val="000000"/>
                  </a:solidFill>
                </a:rPr>
                <a:t>1+e</a:t>
              </a:r>
            </a:p>
          </p:txBody>
        </p:sp>
        <p:sp>
          <p:nvSpPr>
            <p:cNvPr id="352" name="Text Box 297">
              <a:extLst>
                <a:ext uri="{FF2B5EF4-FFF2-40B4-BE49-F238E27FC236}">
                  <a16:creationId xmlns:a16="http://schemas.microsoft.com/office/drawing/2014/main" id="{91371F66-4D47-D249-B96D-0C1B0542C5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0" y="3003"/>
              <a:ext cx="2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050" kern="0" dirty="0">
                  <a:solidFill>
                    <a:srgbClr val="000000"/>
                  </a:solidFill>
                </a:rPr>
                <a:t>1</a:t>
              </a:r>
            </a:p>
          </p:txBody>
        </p:sp>
      </p:grpSp>
      <p:grpSp>
        <p:nvGrpSpPr>
          <p:cNvPr id="353" name="Group 299">
            <a:extLst>
              <a:ext uri="{FF2B5EF4-FFF2-40B4-BE49-F238E27FC236}">
                <a16:creationId xmlns:a16="http://schemas.microsoft.com/office/drawing/2014/main" id="{D03D1201-3B23-5445-BF9E-637081F88A34}"/>
              </a:ext>
            </a:extLst>
          </p:cNvPr>
          <p:cNvGrpSpPr>
            <a:grpSpLocks/>
          </p:cNvGrpSpPr>
          <p:nvPr/>
        </p:nvGrpSpPr>
        <p:grpSpPr bwMode="auto">
          <a:xfrm>
            <a:off x="4784170" y="3449241"/>
            <a:ext cx="2026443" cy="2083595"/>
            <a:chOff x="1639" y="2639"/>
            <a:chExt cx="1702" cy="1750"/>
          </a:xfrm>
        </p:grpSpPr>
        <p:sp>
          <p:nvSpPr>
            <p:cNvPr id="354" name="Freeform 300">
              <a:extLst>
                <a:ext uri="{FF2B5EF4-FFF2-40B4-BE49-F238E27FC236}">
                  <a16:creationId xmlns:a16="http://schemas.microsoft.com/office/drawing/2014/main" id="{6CB721DD-BBE9-AC4A-AB5B-ADCC9AE75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" y="2639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355" name="Freeform 301">
              <a:extLst>
                <a:ext uri="{FF2B5EF4-FFF2-40B4-BE49-F238E27FC236}">
                  <a16:creationId xmlns:a16="http://schemas.microsoft.com/office/drawing/2014/main" id="{3A18A8EF-02F9-494E-B138-2D24C85E2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" y="2852"/>
              <a:ext cx="246" cy="132"/>
            </a:xfrm>
            <a:custGeom>
              <a:avLst/>
              <a:gdLst>
                <a:gd name="T0" fmla="*/ 0 w 342"/>
                <a:gd name="T1" fmla="*/ 9 h 186"/>
                <a:gd name="T2" fmla="*/ 1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grpSp>
          <p:nvGrpSpPr>
            <p:cNvPr id="356" name="Group 302">
              <a:extLst>
                <a:ext uri="{FF2B5EF4-FFF2-40B4-BE49-F238E27FC236}">
                  <a16:creationId xmlns:a16="http://schemas.microsoft.com/office/drawing/2014/main" id="{D6A5C241-5767-6749-89E3-11F62DE106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3" y="2652"/>
              <a:ext cx="316" cy="271"/>
              <a:chOff x="1747" y="3190"/>
              <a:chExt cx="316" cy="271"/>
            </a:xfrm>
          </p:grpSpPr>
          <p:sp>
            <p:nvSpPr>
              <p:cNvPr id="394" name="Oval 303">
                <a:extLst>
                  <a:ext uri="{FF2B5EF4-FFF2-40B4-BE49-F238E27FC236}">
                    <a16:creationId xmlns:a16="http://schemas.microsoft.com/office/drawing/2014/main" id="{6BABF30B-1B35-024D-A024-826A46C479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395" name="Line 304">
                <a:extLst>
                  <a:ext uri="{FF2B5EF4-FFF2-40B4-BE49-F238E27FC236}">
                    <a16:creationId xmlns:a16="http://schemas.microsoft.com/office/drawing/2014/main" id="{94CCB4BE-1EFF-D542-B248-38B8C54D12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396" name="Line 305">
                <a:extLst>
                  <a:ext uri="{FF2B5EF4-FFF2-40B4-BE49-F238E27FC236}">
                    <a16:creationId xmlns:a16="http://schemas.microsoft.com/office/drawing/2014/main" id="{459F94D7-17FF-FE4F-B7B6-1302D15BA1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397" name="Rectangle 306">
                <a:extLst>
                  <a:ext uri="{FF2B5EF4-FFF2-40B4-BE49-F238E27FC236}">
                    <a16:creationId xmlns:a16="http://schemas.microsoft.com/office/drawing/2014/main" id="{E85885E4-4605-CC49-9E09-57D1EE39CB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defTabSz="685800" eaLnBrk="0" hangingPunct="0"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398" name="Oval 307">
                <a:extLst>
                  <a:ext uri="{FF2B5EF4-FFF2-40B4-BE49-F238E27FC236}">
                    <a16:creationId xmlns:a16="http://schemas.microsoft.com/office/drawing/2014/main" id="{8D9931EF-B3B8-8147-A72B-9DA5FCB63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grpSp>
            <p:nvGrpSpPr>
              <p:cNvPr id="399" name="Group 308">
                <a:extLst>
                  <a:ext uri="{FF2B5EF4-FFF2-40B4-BE49-F238E27FC236}">
                    <a16:creationId xmlns:a16="http://schemas.microsoft.com/office/drawing/2014/main" id="{2A1E865B-B843-8C40-A0C5-9C77F23FD6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2" y="3190"/>
                <a:ext cx="240" cy="271"/>
                <a:chOff x="2937" y="2425"/>
                <a:chExt cx="244" cy="271"/>
              </a:xfrm>
            </p:grpSpPr>
            <p:sp>
              <p:nvSpPr>
                <p:cNvPr id="400" name="Rectangle 309">
                  <a:extLst>
                    <a:ext uri="{FF2B5EF4-FFF2-40B4-BE49-F238E27FC236}">
                      <a16:creationId xmlns:a16="http://schemas.microsoft.com/office/drawing/2014/main" id="{49A1337C-2D84-F54F-9D7D-F85B845C10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defTabSz="685800" eaLnBrk="0" hangingPunct="0"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01" name="Text Box 310">
                  <a:extLst>
                    <a:ext uri="{FF2B5EF4-FFF2-40B4-BE49-F238E27FC236}">
                      <a16:creationId xmlns:a16="http://schemas.microsoft.com/office/drawing/2014/main" id="{BAAB163B-2AEE-8647-B47D-84DDC939954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37" y="2425"/>
                  <a:ext cx="244" cy="2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defTabSz="685800" eaLnBrk="0" hangingPunct="0">
                    <a:defRPr/>
                  </a:pPr>
                  <a:r>
                    <a:rPr lang="en-US" sz="1500" kern="0" dirty="0">
                      <a:solidFill>
                        <a:srgbClr val="000000"/>
                      </a:solidFill>
                      <a:latin typeface="+mn-lt"/>
                    </a:rPr>
                    <a:t>a</a:t>
                  </a:r>
                  <a:endParaRPr lang="en-US" sz="1800" kern="0" dirty="0">
                    <a:solidFill>
                      <a:srgbClr val="000000"/>
                    </a:solidFill>
                    <a:latin typeface="+mn-lt"/>
                  </a:endParaRPr>
                </a:p>
              </p:txBody>
            </p:sp>
          </p:grpSp>
        </p:grpSp>
        <p:grpSp>
          <p:nvGrpSpPr>
            <p:cNvPr id="357" name="Group 311">
              <a:extLst>
                <a:ext uri="{FF2B5EF4-FFF2-40B4-BE49-F238E27FC236}">
                  <a16:creationId xmlns:a16="http://schemas.microsoft.com/office/drawing/2014/main" id="{71C52F7F-2455-324D-9139-737BB3416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5" y="2907"/>
              <a:ext cx="316" cy="271"/>
              <a:chOff x="2221" y="3571"/>
              <a:chExt cx="316" cy="271"/>
            </a:xfrm>
          </p:grpSpPr>
          <p:sp>
            <p:nvSpPr>
              <p:cNvPr id="386" name="Oval 312">
                <a:extLst>
                  <a:ext uri="{FF2B5EF4-FFF2-40B4-BE49-F238E27FC236}">
                    <a16:creationId xmlns:a16="http://schemas.microsoft.com/office/drawing/2014/main" id="{04AAD591-F899-1D46-97A6-A7804AD39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387" name="Line 313">
                <a:extLst>
                  <a:ext uri="{FF2B5EF4-FFF2-40B4-BE49-F238E27FC236}">
                    <a16:creationId xmlns:a16="http://schemas.microsoft.com/office/drawing/2014/main" id="{6A13CDD6-C8A8-A846-A670-FDE9208D7D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388" name="Line 314">
                <a:extLst>
                  <a:ext uri="{FF2B5EF4-FFF2-40B4-BE49-F238E27FC236}">
                    <a16:creationId xmlns:a16="http://schemas.microsoft.com/office/drawing/2014/main" id="{FA1FBE5F-C4FD-A04C-B2AF-40C84A4018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389" name="Rectangle 315">
                <a:extLst>
                  <a:ext uri="{FF2B5EF4-FFF2-40B4-BE49-F238E27FC236}">
                    <a16:creationId xmlns:a16="http://schemas.microsoft.com/office/drawing/2014/main" id="{3F082F7D-B365-8C4B-8238-A07ECA203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defTabSz="685800" eaLnBrk="0" hangingPunct="0"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390" name="Oval 316">
                <a:extLst>
                  <a:ext uri="{FF2B5EF4-FFF2-40B4-BE49-F238E27FC236}">
                    <a16:creationId xmlns:a16="http://schemas.microsoft.com/office/drawing/2014/main" id="{0DFE93F3-91FD-9B49-B71F-6CE3D4CAC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grpSp>
            <p:nvGrpSpPr>
              <p:cNvPr id="391" name="Group 317">
                <a:extLst>
                  <a:ext uri="{FF2B5EF4-FFF2-40B4-BE49-F238E27FC236}">
                    <a16:creationId xmlns:a16="http://schemas.microsoft.com/office/drawing/2014/main" id="{9899C52A-7C1B-D043-84EB-61DFFA4E91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0" y="3571"/>
                <a:ext cx="244" cy="271"/>
                <a:chOff x="2935" y="2425"/>
                <a:chExt cx="248" cy="271"/>
              </a:xfrm>
            </p:grpSpPr>
            <p:sp>
              <p:nvSpPr>
                <p:cNvPr id="392" name="Rectangle 318">
                  <a:extLst>
                    <a:ext uri="{FF2B5EF4-FFF2-40B4-BE49-F238E27FC236}">
                      <a16:creationId xmlns:a16="http://schemas.microsoft.com/office/drawing/2014/main" id="{340726E4-C896-3841-BAD6-AA37B41344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defTabSz="685800" eaLnBrk="0" hangingPunct="0"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93" name="Text Box 319">
                  <a:extLst>
                    <a:ext uri="{FF2B5EF4-FFF2-40B4-BE49-F238E27FC236}">
                      <a16:creationId xmlns:a16="http://schemas.microsoft.com/office/drawing/2014/main" id="{1811CFBE-D19A-5E4D-A646-89E22DE13C5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35" y="2425"/>
                  <a:ext cx="248" cy="2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defTabSz="685800" eaLnBrk="0" hangingPunct="0">
                    <a:defRPr/>
                  </a:pPr>
                  <a:r>
                    <a:rPr lang="en-US" sz="1500" kern="0" dirty="0">
                      <a:solidFill>
                        <a:srgbClr val="000000"/>
                      </a:solidFill>
                      <a:latin typeface="+mn-lt"/>
                    </a:rPr>
                    <a:t>d</a:t>
                  </a:r>
                  <a:endParaRPr lang="en-US" sz="1800" kern="0" dirty="0">
                    <a:solidFill>
                      <a:srgbClr val="000000"/>
                    </a:solidFill>
                    <a:latin typeface="+mn-lt"/>
                  </a:endParaRPr>
                </a:p>
              </p:txBody>
            </p:sp>
          </p:grpSp>
        </p:grpSp>
        <p:grpSp>
          <p:nvGrpSpPr>
            <p:cNvPr id="358" name="Group 320">
              <a:extLst>
                <a:ext uri="{FF2B5EF4-FFF2-40B4-BE49-F238E27FC236}">
                  <a16:creationId xmlns:a16="http://schemas.microsoft.com/office/drawing/2014/main" id="{ECADA3F9-E7BD-2643-B143-27535C603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5" y="3198"/>
              <a:ext cx="315" cy="271"/>
              <a:chOff x="2903" y="2884"/>
              <a:chExt cx="315" cy="271"/>
            </a:xfrm>
          </p:grpSpPr>
          <p:grpSp>
            <p:nvGrpSpPr>
              <p:cNvPr id="377" name="Group 321">
                <a:extLst>
                  <a:ext uri="{FF2B5EF4-FFF2-40B4-BE49-F238E27FC236}">
                    <a16:creationId xmlns:a16="http://schemas.microsoft.com/office/drawing/2014/main" id="{B2534382-1CF8-6E41-B619-EE351AA3ED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381" name="Oval 322">
                  <a:extLst>
                    <a:ext uri="{FF2B5EF4-FFF2-40B4-BE49-F238E27FC236}">
                      <a16:creationId xmlns:a16="http://schemas.microsoft.com/office/drawing/2014/main" id="{E9E43530-4744-CF4D-BD54-C43BB7D851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 eaLnBrk="0" hangingPunct="0"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82" name="Line 323">
                  <a:extLst>
                    <a:ext uri="{FF2B5EF4-FFF2-40B4-BE49-F238E27FC236}">
                      <a16:creationId xmlns:a16="http://schemas.microsoft.com/office/drawing/2014/main" id="{60B6C0C9-8011-3B40-8BE2-2EFFDFBBA2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685800" eaLnBrk="0" hangingPunct="0"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83" name="Line 324">
                  <a:extLst>
                    <a:ext uri="{FF2B5EF4-FFF2-40B4-BE49-F238E27FC236}">
                      <a16:creationId xmlns:a16="http://schemas.microsoft.com/office/drawing/2014/main" id="{87CE0F17-3BA0-3641-8BFE-EC55DBA4F8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685800" eaLnBrk="0" hangingPunct="0"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84" name="Rectangle 325">
                  <a:extLst>
                    <a:ext uri="{FF2B5EF4-FFF2-40B4-BE49-F238E27FC236}">
                      <a16:creationId xmlns:a16="http://schemas.microsoft.com/office/drawing/2014/main" id="{618D180E-09B2-104A-8250-97216A745A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defTabSz="685800" eaLnBrk="0" hangingPunct="0"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85" name="Oval 326">
                  <a:extLst>
                    <a:ext uri="{FF2B5EF4-FFF2-40B4-BE49-F238E27FC236}">
                      <a16:creationId xmlns:a16="http://schemas.microsoft.com/office/drawing/2014/main" id="{1A72140C-76D6-7343-AF56-4944FD10C5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 eaLnBrk="0" hangingPunct="0"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</p:grpSp>
          <p:grpSp>
            <p:nvGrpSpPr>
              <p:cNvPr id="378" name="Group 327">
                <a:extLst>
                  <a:ext uri="{FF2B5EF4-FFF2-40B4-BE49-F238E27FC236}">
                    <a16:creationId xmlns:a16="http://schemas.microsoft.com/office/drawing/2014/main" id="{2C076E2D-0D31-4547-9AC2-7F97774B36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37" y="2884"/>
                <a:ext cx="229" cy="271"/>
                <a:chOff x="2942" y="2425"/>
                <a:chExt cx="233" cy="271"/>
              </a:xfrm>
            </p:grpSpPr>
            <p:sp>
              <p:nvSpPr>
                <p:cNvPr id="379" name="Rectangle 328">
                  <a:extLst>
                    <a:ext uri="{FF2B5EF4-FFF2-40B4-BE49-F238E27FC236}">
                      <a16:creationId xmlns:a16="http://schemas.microsoft.com/office/drawing/2014/main" id="{5B3CF257-A74B-5C42-AD8A-A15892A20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defTabSz="685800" eaLnBrk="0" hangingPunct="0"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80" name="Text Box 329">
                  <a:extLst>
                    <a:ext uri="{FF2B5EF4-FFF2-40B4-BE49-F238E27FC236}">
                      <a16:creationId xmlns:a16="http://schemas.microsoft.com/office/drawing/2014/main" id="{C53BB8EA-E520-7F44-AA57-B3806C5526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2" y="2425"/>
                  <a:ext cx="233" cy="2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defTabSz="685800" eaLnBrk="0" hangingPunct="0">
                    <a:defRPr/>
                  </a:pPr>
                  <a:r>
                    <a:rPr lang="en-US" sz="1500" kern="0" dirty="0">
                      <a:solidFill>
                        <a:srgbClr val="000000"/>
                      </a:solidFill>
                      <a:latin typeface="+mn-lt"/>
                    </a:rPr>
                    <a:t>c</a:t>
                  </a:r>
                  <a:endParaRPr lang="en-US" sz="1800" kern="0" dirty="0">
                    <a:solidFill>
                      <a:srgbClr val="000000"/>
                    </a:solidFill>
                    <a:latin typeface="+mn-lt"/>
                  </a:endParaRPr>
                </a:p>
              </p:txBody>
            </p:sp>
          </p:grpSp>
        </p:grpSp>
        <p:grpSp>
          <p:nvGrpSpPr>
            <p:cNvPr id="359" name="Group 330">
              <a:extLst>
                <a:ext uri="{FF2B5EF4-FFF2-40B4-BE49-F238E27FC236}">
                  <a16:creationId xmlns:a16="http://schemas.microsoft.com/office/drawing/2014/main" id="{41C1EB56-EB2A-FB4E-8C45-F84842153A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7" y="2916"/>
              <a:ext cx="316" cy="271"/>
              <a:chOff x="2217" y="2884"/>
              <a:chExt cx="316" cy="271"/>
            </a:xfrm>
          </p:grpSpPr>
          <p:sp>
            <p:nvSpPr>
              <p:cNvPr id="369" name="Oval 331">
                <a:extLst>
                  <a:ext uri="{FF2B5EF4-FFF2-40B4-BE49-F238E27FC236}">
                    <a16:creationId xmlns:a16="http://schemas.microsoft.com/office/drawing/2014/main" id="{606DB1B1-B8F6-C645-989F-6BE9366EB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370" name="Line 332">
                <a:extLst>
                  <a:ext uri="{FF2B5EF4-FFF2-40B4-BE49-F238E27FC236}">
                    <a16:creationId xmlns:a16="http://schemas.microsoft.com/office/drawing/2014/main" id="{6C7F656B-E3E7-8544-8E80-D3E02A393E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371" name="Line 333">
                <a:extLst>
                  <a:ext uri="{FF2B5EF4-FFF2-40B4-BE49-F238E27FC236}">
                    <a16:creationId xmlns:a16="http://schemas.microsoft.com/office/drawing/2014/main" id="{797B8E7D-299F-254A-AE17-81C2F8DDCF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372" name="Rectangle 334">
                <a:extLst>
                  <a:ext uri="{FF2B5EF4-FFF2-40B4-BE49-F238E27FC236}">
                    <a16:creationId xmlns:a16="http://schemas.microsoft.com/office/drawing/2014/main" id="{09A63021-56BD-E044-A543-4E43800C9D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defTabSz="685800" eaLnBrk="0" hangingPunct="0"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373" name="Oval 335">
                <a:extLst>
                  <a:ext uri="{FF2B5EF4-FFF2-40B4-BE49-F238E27FC236}">
                    <a16:creationId xmlns:a16="http://schemas.microsoft.com/office/drawing/2014/main" id="{C7CBB4B1-1945-0047-B71C-82AB22526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grpSp>
            <p:nvGrpSpPr>
              <p:cNvPr id="374" name="Group 336">
                <a:extLst>
                  <a:ext uri="{FF2B5EF4-FFF2-40B4-BE49-F238E27FC236}">
                    <a16:creationId xmlns:a16="http://schemas.microsoft.com/office/drawing/2014/main" id="{FB53F95F-417D-3B4C-AB10-47BA949FA2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53" y="2884"/>
                <a:ext cx="244" cy="271"/>
                <a:chOff x="2935" y="2425"/>
                <a:chExt cx="248" cy="271"/>
              </a:xfrm>
            </p:grpSpPr>
            <p:sp>
              <p:nvSpPr>
                <p:cNvPr id="375" name="Rectangle 337">
                  <a:extLst>
                    <a:ext uri="{FF2B5EF4-FFF2-40B4-BE49-F238E27FC236}">
                      <a16:creationId xmlns:a16="http://schemas.microsoft.com/office/drawing/2014/main" id="{9C0A93A3-65B5-9342-9667-A164828644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defTabSz="685800" eaLnBrk="0" hangingPunct="0"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376" name="Text Box 338">
                  <a:extLst>
                    <a:ext uri="{FF2B5EF4-FFF2-40B4-BE49-F238E27FC236}">
                      <a16:creationId xmlns:a16="http://schemas.microsoft.com/office/drawing/2014/main" id="{C7262A57-E4EB-FF45-9188-A932F76B98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35" y="2425"/>
                  <a:ext cx="248" cy="2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defTabSz="685800" eaLnBrk="0" hangingPunct="0">
                    <a:defRPr/>
                  </a:pPr>
                  <a:r>
                    <a:rPr lang="en-US" sz="1500" kern="0" dirty="0">
                      <a:solidFill>
                        <a:srgbClr val="000000"/>
                      </a:solidFill>
                      <a:latin typeface="+mn-lt"/>
                    </a:rPr>
                    <a:t>b</a:t>
                  </a:r>
                  <a:endParaRPr lang="en-US" sz="1800" kern="0" dirty="0">
                    <a:solidFill>
                      <a:srgbClr val="000000"/>
                    </a:solidFill>
                    <a:latin typeface="+mn-lt"/>
                  </a:endParaRPr>
                </a:p>
              </p:txBody>
            </p:sp>
          </p:grpSp>
        </p:grpSp>
        <p:sp>
          <p:nvSpPr>
            <p:cNvPr id="360" name="Freeform 339">
              <a:extLst>
                <a:ext uri="{FF2B5EF4-FFF2-40B4-BE49-F238E27FC236}">
                  <a16:creationId xmlns:a16="http://schemas.microsoft.com/office/drawing/2014/main" id="{FE4D1C87-3ACE-344A-B1E6-AC65C66AC7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05" y="2819"/>
              <a:ext cx="198" cy="156"/>
            </a:xfrm>
            <a:custGeom>
              <a:avLst/>
              <a:gdLst>
                <a:gd name="T0" fmla="*/ 0 w 342"/>
                <a:gd name="T1" fmla="*/ 39 h 186"/>
                <a:gd name="T2" fmla="*/ 3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361" name="Freeform 340">
              <a:extLst>
                <a:ext uri="{FF2B5EF4-FFF2-40B4-BE49-F238E27FC236}">
                  <a16:creationId xmlns:a16="http://schemas.microsoft.com/office/drawing/2014/main" id="{1F67EB19-CB12-E046-ABBE-367C9EBD5AF2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84" y="3125"/>
              <a:ext cx="180" cy="141"/>
            </a:xfrm>
            <a:custGeom>
              <a:avLst/>
              <a:gdLst>
                <a:gd name="T0" fmla="*/ 0 w 342"/>
                <a:gd name="T1" fmla="*/ 15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362" name="Freeform 341">
              <a:extLst>
                <a:ext uri="{FF2B5EF4-FFF2-40B4-BE49-F238E27FC236}">
                  <a16:creationId xmlns:a16="http://schemas.microsoft.com/office/drawing/2014/main" id="{9E30013A-0776-7341-A5AD-49109879B3B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031" y="3107"/>
              <a:ext cx="204" cy="156"/>
            </a:xfrm>
            <a:custGeom>
              <a:avLst/>
              <a:gdLst>
                <a:gd name="T0" fmla="*/ 0 w 342"/>
                <a:gd name="T1" fmla="*/ 39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363" name="Freeform 342">
              <a:extLst>
                <a:ext uri="{FF2B5EF4-FFF2-40B4-BE49-F238E27FC236}">
                  <a16:creationId xmlns:a16="http://schemas.microsoft.com/office/drawing/2014/main" id="{D3385A6D-D07B-F544-AC6A-6BEB30E792E6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00" y="3086"/>
              <a:ext cx="189" cy="153"/>
            </a:xfrm>
            <a:custGeom>
              <a:avLst/>
              <a:gdLst>
                <a:gd name="T0" fmla="*/ 0 w 342"/>
                <a:gd name="T1" fmla="*/ 3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364" name="Freeform 343">
              <a:extLst>
                <a:ext uri="{FF2B5EF4-FFF2-40B4-BE49-F238E27FC236}">
                  <a16:creationId xmlns:a16="http://schemas.microsoft.com/office/drawing/2014/main" id="{C3E1BD46-7273-2745-ADB0-D13127E55E3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24" y="3083"/>
              <a:ext cx="174" cy="147"/>
            </a:xfrm>
            <a:custGeom>
              <a:avLst/>
              <a:gdLst>
                <a:gd name="T0" fmla="*/ 0 w 342"/>
                <a:gd name="T1" fmla="*/ 2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365" name="Text Box 344">
              <a:extLst>
                <a:ext uri="{FF2B5EF4-FFF2-40B4-BE49-F238E27FC236}">
                  <a16:creationId xmlns:a16="http://schemas.microsoft.com/office/drawing/2014/main" id="{5CB374C5-0C28-C849-AD4A-313B567A36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9" y="3846"/>
              <a:ext cx="1702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lnSpc>
                  <a:spcPct val="80000"/>
                </a:lnSpc>
                <a:defRPr/>
              </a:pPr>
              <a:r>
                <a:rPr lang="en-US" sz="1500" kern="0" dirty="0">
                  <a:solidFill>
                    <a:srgbClr val="000099"/>
                  </a:solidFill>
                  <a:latin typeface="+mn-lt"/>
                </a:rPr>
                <a:t>given these costs,</a:t>
              </a:r>
            </a:p>
            <a:p>
              <a:pPr algn="ctr" defTabSz="685800" eaLnBrk="0" hangingPunct="0">
                <a:lnSpc>
                  <a:spcPct val="80000"/>
                </a:lnSpc>
                <a:defRPr/>
              </a:pPr>
              <a:r>
                <a:rPr lang="en-US" sz="1500" kern="0" dirty="0">
                  <a:solidFill>
                    <a:srgbClr val="000099"/>
                  </a:solidFill>
                  <a:latin typeface="+mn-lt"/>
                </a:rPr>
                <a:t>find new routing….</a:t>
              </a:r>
            </a:p>
            <a:p>
              <a:pPr algn="ctr" defTabSz="685800" eaLnBrk="0" hangingPunct="0">
                <a:lnSpc>
                  <a:spcPct val="80000"/>
                </a:lnSpc>
                <a:defRPr/>
              </a:pPr>
              <a:r>
                <a:rPr lang="en-US" sz="1500" kern="0" dirty="0">
                  <a:solidFill>
                    <a:srgbClr val="000099"/>
                  </a:solidFill>
                  <a:latin typeface="+mn-lt"/>
                </a:rPr>
                <a:t>resulting in new costs</a:t>
              </a:r>
            </a:p>
          </p:txBody>
        </p:sp>
        <p:sp>
          <p:nvSpPr>
            <p:cNvPr id="366" name="Line 345">
              <a:extLst>
                <a:ext uri="{FF2B5EF4-FFF2-40B4-BE49-F238E27FC236}">
                  <a16:creationId xmlns:a16="http://schemas.microsoft.com/office/drawing/2014/main" id="{1446D8D8-ACC7-CF48-B1C9-0E37D4976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8" y="3407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367" name="Line 346">
              <a:extLst>
                <a:ext uri="{FF2B5EF4-FFF2-40B4-BE49-F238E27FC236}">
                  <a16:creationId xmlns:a16="http://schemas.microsoft.com/office/drawing/2014/main" id="{B2F79A6E-2DF0-494C-B6A1-8356C2C277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8" y="3119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368" name="Line 347">
              <a:extLst>
                <a:ext uri="{FF2B5EF4-FFF2-40B4-BE49-F238E27FC236}">
                  <a16:creationId xmlns:a16="http://schemas.microsoft.com/office/drawing/2014/main" id="{FF1BE369-2781-D540-B7AB-8DC230B0B6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8" y="3122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sp>
        <p:nvSpPr>
          <p:cNvPr id="402" name="Freeform 228">
            <a:extLst>
              <a:ext uri="{FF2B5EF4-FFF2-40B4-BE49-F238E27FC236}">
                <a16:creationId xmlns:a16="http://schemas.microsoft.com/office/drawing/2014/main" id="{AD2AFD53-10C1-434A-908B-811C3AF81841}"/>
              </a:ext>
            </a:extLst>
          </p:cNvPr>
          <p:cNvSpPr>
            <a:spLocks/>
          </p:cNvSpPr>
          <p:nvPr/>
        </p:nvSpPr>
        <p:spPr bwMode="auto">
          <a:xfrm>
            <a:off x="5194935" y="3550444"/>
            <a:ext cx="885825" cy="714375"/>
          </a:xfrm>
          <a:custGeom>
            <a:avLst/>
            <a:gdLst>
              <a:gd name="T0" fmla="*/ 0 w 744"/>
              <a:gd name="T1" fmla="*/ 2147483647 h 600"/>
              <a:gd name="T2" fmla="*/ 2147483647 w 744"/>
              <a:gd name="T3" fmla="*/ 2147483647 h 600"/>
              <a:gd name="T4" fmla="*/ 2147483647 w 744"/>
              <a:gd name="T5" fmla="*/ 2147483647 h 600"/>
              <a:gd name="T6" fmla="*/ 2147483647 w 744"/>
              <a:gd name="T7" fmla="*/ 2147483647 h 600"/>
              <a:gd name="T8" fmla="*/ 2147483647 w 744"/>
              <a:gd name="T9" fmla="*/ 0 h 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600"/>
              <a:gd name="T17" fmla="*/ 744 w 744"/>
              <a:gd name="T18" fmla="*/ 600 h 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600">
                <a:moveTo>
                  <a:pt x="0" y="294"/>
                </a:moveTo>
                <a:lnTo>
                  <a:pt x="387" y="600"/>
                </a:lnTo>
                <a:lnTo>
                  <a:pt x="744" y="304"/>
                </a:lnTo>
                <a:lnTo>
                  <a:pt x="429" y="66"/>
                </a:lnTo>
                <a:lnTo>
                  <a:pt x="354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403" name="Group 348">
            <a:extLst>
              <a:ext uri="{FF2B5EF4-FFF2-40B4-BE49-F238E27FC236}">
                <a16:creationId xmlns:a16="http://schemas.microsoft.com/office/drawing/2014/main" id="{94BA1AC8-F2CC-1A42-BF7D-652B11FA14B8}"/>
              </a:ext>
            </a:extLst>
          </p:cNvPr>
          <p:cNvGrpSpPr>
            <a:grpSpLocks/>
          </p:cNvGrpSpPr>
          <p:nvPr/>
        </p:nvGrpSpPr>
        <p:grpSpPr bwMode="auto">
          <a:xfrm>
            <a:off x="5109210" y="3608784"/>
            <a:ext cx="1170385" cy="767953"/>
            <a:chOff x="-206" y="1184"/>
            <a:chExt cx="983" cy="645"/>
          </a:xfrm>
        </p:grpSpPr>
        <p:sp>
          <p:nvSpPr>
            <p:cNvPr id="404" name="Text Box 270">
              <a:extLst>
                <a:ext uri="{FF2B5EF4-FFF2-40B4-BE49-F238E27FC236}">
                  <a16:creationId xmlns:a16="http://schemas.microsoft.com/office/drawing/2014/main" id="{84BD772A-6D84-3343-B307-0053F25874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06" y="1199"/>
              <a:ext cx="2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050" kern="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405" name="Text Box 274">
              <a:extLst>
                <a:ext uri="{FF2B5EF4-FFF2-40B4-BE49-F238E27FC236}">
                  <a16:creationId xmlns:a16="http://schemas.microsoft.com/office/drawing/2014/main" id="{57C2172E-A89C-4A4C-851F-BBF0C35EAC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" y="1184"/>
              <a:ext cx="34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050" kern="0" dirty="0">
                  <a:solidFill>
                    <a:srgbClr val="000000"/>
                  </a:solidFill>
                </a:rPr>
                <a:t>2+e</a:t>
              </a:r>
            </a:p>
          </p:txBody>
        </p:sp>
        <p:sp>
          <p:nvSpPr>
            <p:cNvPr id="406" name="Text Box 275">
              <a:extLst>
                <a:ext uri="{FF2B5EF4-FFF2-40B4-BE49-F238E27FC236}">
                  <a16:creationId xmlns:a16="http://schemas.microsoft.com/office/drawing/2014/main" id="{E5FF566A-79C1-8843-A018-064993FAD0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" y="1616"/>
              <a:ext cx="34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050" kern="0" dirty="0">
                  <a:solidFill>
                    <a:srgbClr val="000000"/>
                  </a:solidFill>
                </a:rPr>
                <a:t>1+e</a:t>
              </a:r>
            </a:p>
          </p:txBody>
        </p:sp>
        <p:sp>
          <p:nvSpPr>
            <p:cNvPr id="407" name="Text Box 276">
              <a:extLst>
                <a:ext uri="{FF2B5EF4-FFF2-40B4-BE49-F238E27FC236}">
                  <a16:creationId xmlns:a16="http://schemas.microsoft.com/office/drawing/2014/main" id="{26462907-18D2-764B-AFDE-404A8D29F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2" y="1580"/>
              <a:ext cx="2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050" kern="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408" name="Text Box 279">
              <a:extLst>
                <a:ext uri="{FF2B5EF4-FFF2-40B4-BE49-F238E27FC236}">
                  <a16:creationId xmlns:a16="http://schemas.microsoft.com/office/drawing/2014/main" id="{92CDFFF3-ECF8-9244-B357-9432C33AC5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" y="1436"/>
              <a:ext cx="2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050" kern="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409" name="Text Box 280">
              <a:extLst>
                <a:ext uri="{FF2B5EF4-FFF2-40B4-BE49-F238E27FC236}">
                  <a16:creationId xmlns:a16="http://schemas.microsoft.com/office/drawing/2014/main" id="{ED747468-F599-E849-9D19-56596D2D36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" y="1430"/>
              <a:ext cx="2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050" kern="0" dirty="0">
                  <a:solidFill>
                    <a:srgbClr val="000000"/>
                  </a:solidFill>
                </a:rPr>
                <a:t>0</a:t>
              </a:r>
            </a:p>
          </p:txBody>
        </p:sp>
      </p:grpSp>
      <p:grpSp>
        <p:nvGrpSpPr>
          <p:cNvPr id="410" name="Group 349">
            <a:extLst>
              <a:ext uri="{FF2B5EF4-FFF2-40B4-BE49-F238E27FC236}">
                <a16:creationId xmlns:a16="http://schemas.microsoft.com/office/drawing/2014/main" id="{94255287-EFDF-3C43-9755-C90363D2DA86}"/>
              </a:ext>
            </a:extLst>
          </p:cNvPr>
          <p:cNvGrpSpPr>
            <a:grpSpLocks/>
          </p:cNvGrpSpPr>
          <p:nvPr/>
        </p:nvGrpSpPr>
        <p:grpSpPr bwMode="auto">
          <a:xfrm>
            <a:off x="7024214" y="3486149"/>
            <a:ext cx="2026444" cy="2046683"/>
            <a:chOff x="1550" y="2639"/>
            <a:chExt cx="1702" cy="1719"/>
          </a:xfrm>
        </p:grpSpPr>
        <p:sp>
          <p:nvSpPr>
            <p:cNvPr id="411" name="Freeform 350">
              <a:extLst>
                <a:ext uri="{FF2B5EF4-FFF2-40B4-BE49-F238E27FC236}">
                  <a16:creationId xmlns:a16="http://schemas.microsoft.com/office/drawing/2014/main" id="{4B1EB5F7-A79C-6446-980C-81A96EFCA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" y="2639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412" name="Freeform 351">
              <a:extLst>
                <a:ext uri="{FF2B5EF4-FFF2-40B4-BE49-F238E27FC236}">
                  <a16:creationId xmlns:a16="http://schemas.microsoft.com/office/drawing/2014/main" id="{2CE2F8E8-7ADA-9E4E-9F63-AE01952A5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" y="2852"/>
              <a:ext cx="246" cy="132"/>
            </a:xfrm>
            <a:custGeom>
              <a:avLst/>
              <a:gdLst>
                <a:gd name="T0" fmla="*/ 0 w 342"/>
                <a:gd name="T1" fmla="*/ 9 h 186"/>
                <a:gd name="T2" fmla="*/ 1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grpSp>
          <p:nvGrpSpPr>
            <p:cNvPr id="413" name="Group 352">
              <a:extLst>
                <a:ext uri="{FF2B5EF4-FFF2-40B4-BE49-F238E27FC236}">
                  <a16:creationId xmlns:a16="http://schemas.microsoft.com/office/drawing/2014/main" id="{E5AD917F-E74E-B648-BB37-9CB65BAF57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3" y="2652"/>
              <a:ext cx="316" cy="271"/>
              <a:chOff x="1747" y="3190"/>
              <a:chExt cx="316" cy="271"/>
            </a:xfrm>
          </p:grpSpPr>
          <p:sp>
            <p:nvSpPr>
              <p:cNvPr id="453" name="Oval 353">
                <a:extLst>
                  <a:ext uri="{FF2B5EF4-FFF2-40B4-BE49-F238E27FC236}">
                    <a16:creationId xmlns:a16="http://schemas.microsoft.com/office/drawing/2014/main" id="{E47068A6-695F-844D-A480-9B38A3EA6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454" name="Line 354">
                <a:extLst>
                  <a:ext uri="{FF2B5EF4-FFF2-40B4-BE49-F238E27FC236}">
                    <a16:creationId xmlns:a16="http://schemas.microsoft.com/office/drawing/2014/main" id="{2F2B2C6A-798A-CE43-B0A4-D68F8763CD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455" name="Line 355">
                <a:extLst>
                  <a:ext uri="{FF2B5EF4-FFF2-40B4-BE49-F238E27FC236}">
                    <a16:creationId xmlns:a16="http://schemas.microsoft.com/office/drawing/2014/main" id="{33B39B6C-B89C-7A4F-BC1D-B7B7361746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456" name="Rectangle 356">
                <a:extLst>
                  <a:ext uri="{FF2B5EF4-FFF2-40B4-BE49-F238E27FC236}">
                    <a16:creationId xmlns:a16="http://schemas.microsoft.com/office/drawing/2014/main" id="{F9C1F477-E60A-A543-AE1B-FD2C42F79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defTabSz="685800" eaLnBrk="0" hangingPunct="0"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457" name="Oval 357">
                <a:extLst>
                  <a:ext uri="{FF2B5EF4-FFF2-40B4-BE49-F238E27FC236}">
                    <a16:creationId xmlns:a16="http://schemas.microsoft.com/office/drawing/2014/main" id="{AD0C98AE-D777-2D43-A110-686116326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grpSp>
            <p:nvGrpSpPr>
              <p:cNvPr id="458" name="Group 358">
                <a:extLst>
                  <a:ext uri="{FF2B5EF4-FFF2-40B4-BE49-F238E27FC236}">
                    <a16:creationId xmlns:a16="http://schemas.microsoft.com/office/drawing/2014/main" id="{10E12F87-A379-1F4E-804C-960B69FF22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2" y="3190"/>
                <a:ext cx="240" cy="271"/>
                <a:chOff x="2937" y="2425"/>
                <a:chExt cx="244" cy="271"/>
              </a:xfrm>
            </p:grpSpPr>
            <p:sp>
              <p:nvSpPr>
                <p:cNvPr id="459" name="Rectangle 359">
                  <a:extLst>
                    <a:ext uri="{FF2B5EF4-FFF2-40B4-BE49-F238E27FC236}">
                      <a16:creationId xmlns:a16="http://schemas.microsoft.com/office/drawing/2014/main" id="{40D60A37-1A78-A14B-AEF0-6B32C20CAA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defTabSz="685800" eaLnBrk="0" hangingPunct="0"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60" name="Text Box 360">
                  <a:extLst>
                    <a:ext uri="{FF2B5EF4-FFF2-40B4-BE49-F238E27FC236}">
                      <a16:creationId xmlns:a16="http://schemas.microsoft.com/office/drawing/2014/main" id="{316A5FDF-C8F0-CD41-9FC5-F0BDFA3BBF8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37" y="2425"/>
                  <a:ext cx="244" cy="2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defTabSz="685800" eaLnBrk="0" hangingPunct="0">
                    <a:defRPr/>
                  </a:pPr>
                  <a:r>
                    <a:rPr lang="en-US" sz="1500" kern="0" dirty="0">
                      <a:solidFill>
                        <a:srgbClr val="000000"/>
                      </a:solidFill>
                      <a:latin typeface="+mn-lt"/>
                    </a:rPr>
                    <a:t>a</a:t>
                  </a:r>
                  <a:endParaRPr lang="en-US" sz="1800" kern="0" dirty="0">
                    <a:solidFill>
                      <a:srgbClr val="000000"/>
                    </a:solidFill>
                    <a:latin typeface="+mn-lt"/>
                  </a:endParaRPr>
                </a:p>
              </p:txBody>
            </p:sp>
          </p:grpSp>
        </p:grpSp>
        <p:grpSp>
          <p:nvGrpSpPr>
            <p:cNvPr id="414" name="Group 361">
              <a:extLst>
                <a:ext uri="{FF2B5EF4-FFF2-40B4-BE49-F238E27FC236}">
                  <a16:creationId xmlns:a16="http://schemas.microsoft.com/office/drawing/2014/main" id="{CC54C3FD-25A0-6C43-A265-DE0DE9E46F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5" y="2907"/>
              <a:ext cx="316" cy="271"/>
              <a:chOff x="2221" y="3571"/>
              <a:chExt cx="316" cy="271"/>
            </a:xfrm>
          </p:grpSpPr>
          <p:sp>
            <p:nvSpPr>
              <p:cNvPr id="443" name="Oval 362">
                <a:extLst>
                  <a:ext uri="{FF2B5EF4-FFF2-40B4-BE49-F238E27FC236}">
                    <a16:creationId xmlns:a16="http://schemas.microsoft.com/office/drawing/2014/main" id="{35AB7C39-7DC0-1D46-A27B-29E8564A2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446" name="Line 363">
                <a:extLst>
                  <a:ext uri="{FF2B5EF4-FFF2-40B4-BE49-F238E27FC236}">
                    <a16:creationId xmlns:a16="http://schemas.microsoft.com/office/drawing/2014/main" id="{DF710DEA-DD86-324B-AFE6-765A0E619F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447" name="Line 364">
                <a:extLst>
                  <a:ext uri="{FF2B5EF4-FFF2-40B4-BE49-F238E27FC236}">
                    <a16:creationId xmlns:a16="http://schemas.microsoft.com/office/drawing/2014/main" id="{F0CD32C2-F2CA-6A48-8963-9086298E6B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448" name="Rectangle 365">
                <a:extLst>
                  <a:ext uri="{FF2B5EF4-FFF2-40B4-BE49-F238E27FC236}">
                    <a16:creationId xmlns:a16="http://schemas.microsoft.com/office/drawing/2014/main" id="{49E2D868-65B8-7C4F-85B9-8DE28484B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defTabSz="685800" eaLnBrk="0" hangingPunct="0"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449" name="Oval 366">
                <a:extLst>
                  <a:ext uri="{FF2B5EF4-FFF2-40B4-BE49-F238E27FC236}">
                    <a16:creationId xmlns:a16="http://schemas.microsoft.com/office/drawing/2014/main" id="{21F2D8CD-5D48-724B-941C-D5C7C4F56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grpSp>
            <p:nvGrpSpPr>
              <p:cNvPr id="450" name="Group 367">
                <a:extLst>
                  <a:ext uri="{FF2B5EF4-FFF2-40B4-BE49-F238E27FC236}">
                    <a16:creationId xmlns:a16="http://schemas.microsoft.com/office/drawing/2014/main" id="{ECC3C74D-C5FA-9B4E-A556-F7A2076AC3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0" y="3571"/>
                <a:ext cx="244" cy="271"/>
                <a:chOff x="2935" y="2425"/>
                <a:chExt cx="248" cy="271"/>
              </a:xfrm>
            </p:grpSpPr>
            <p:sp>
              <p:nvSpPr>
                <p:cNvPr id="451" name="Rectangle 368">
                  <a:extLst>
                    <a:ext uri="{FF2B5EF4-FFF2-40B4-BE49-F238E27FC236}">
                      <a16:creationId xmlns:a16="http://schemas.microsoft.com/office/drawing/2014/main" id="{8B135D8A-7EF3-AF40-A335-0E0A5FB83E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defTabSz="685800" eaLnBrk="0" hangingPunct="0"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52" name="Text Box 369">
                  <a:extLst>
                    <a:ext uri="{FF2B5EF4-FFF2-40B4-BE49-F238E27FC236}">
                      <a16:creationId xmlns:a16="http://schemas.microsoft.com/office/drawing/2014/main" id="{127AAAAB-7C00-8941-842E-97CEE122F44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35" y="2425"/>
                  <a:ext cx="248" cy="2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defTabSz="685800" eaLnBrk="0" hangingPunct="0">
                    <a:defRPr/>
                  </a:pPr>
                  <a:r>
                    <a:rPr lang="en-US" sz="1500" kern="0" dirty="0">
                      <a:solidFill>
                        <a:srgbClr val="000000"/>
                      </a:solidFill>
                      <a:latin typeface="+mn-lt"/>
                    </a:rPr>
                    <a:t>d</a:t>
                  </a:r>
                  <a:endParaRPr lang="en-US" sz="1800" kern="0" dirty="0">
                    <a:solidFill>
                      <a:srgbClr val="000000"/>
                    </a:solidFill>
                    <a:latin typeface="+mn-lt"/>
                  </a:endParaRPr>
                </a:p>
              </p:txBody>
            </p:sp>
          </p:grpSp>
        </p:grpSp>
        <p:grpSp>
          <p:nvGrpSpPr>
            <p:cNvPr id="415" name="Group 370">
              <a:extLst>
                <a:ext uri="{FF2B5EF4-FFF2-40B4-BE49-F238E27FC236}">
                  <a16:creationId xmlns:a16="http://schemas.microsoft.com/office/drawing/2014/main" id="{D84D5BA5-56D2-3B4C-BBD1-DD179DF607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5" y="3198"/>
              <a:ext cx="315" cy="271"/>
              <a:chOff x="2903" y="2884"/>
              <a:chExt cx="315" cy="271"/>
            </a:xfrm>
          </p:grpSpPr>
          <p:grpSp>
            <p:nvGrpSpPr>
              <p:cNvPr id="434" name="Group 371">
                <a:extLst>
                  <a:ext uri="{FF2B5EF4-FFF2-40B4-BE49-F238E27FC236}">
                    <a16:creationId xmlns:a16="http://schemas.microsoft.com/office/drawing/2014/main" id="{AFCDDB50-C217-764D-AB88-CDB31C04B3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438" name="Oval 372">
                  <a:extLst>
                    <a:ext uri="{FF2B5EF4-FFF2-40B4-BE49-F238E27FC236}">
                      <a16:creationId xmlns:a16="http://schemas.microsoft.com/office/drawing/2014/main" id="{21172C47-9633-D34B-B580-A748859490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 eaLnBrk="0" hangingPunct="0"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39" name="Line 373">
                  <a:extLst>
                    <a:ext uri="{FF2B5EF4-FFF2-40B4-BE49-F238E27FC236}">
                      <a16:creationId xmlns:a16="http://schemas.microsoft.com/office/drawing/2014/main" id="{DEA2ADE2-F777-A945-8D9D-EB4FC398FF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685800" eaLnBrk="0" hangingPunct="0"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40" name="Line 374">
                  <a:extLst>
                    <a:ext uri="{FF2B5EF4-FFF2-40B4-BE49-F238E27FC236}">
                      <a16:creationId xmlns:a16="http://schemas.microsoft.com/office/drawing/2014/main" id="{9CE966EE-FBD1-0446-A614-A76D8800CB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685800" eaLnBrk="0" hangingPunct="0"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41" name="Rectangle 375">
                  <a:extLst>
                    <a:ext uri="{FF2B5EF4-FFF2-40B4-BE49-F238E27FC236}">
                      <a16:creationId xmlns:a16="http://schemas.microsoft.com/office/drawing/2014/main" id="{FA0327E6-5833-AB4B-9013-E2564F46E8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defTabSz="685800" eaLnBrk="0" hangingPunct="0">
                    <a:defRPr/>
                  </a:pPr>
                  <a:endParaRPr lang="en-US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42" name="Oval 376">
                  <a:extLst>
                    <a:ext uri="{FF2B5EF4-FFF2-40B4-BE49-F238E27FC236}">
                      <a16:creationId xmlns:a16="http://schemas.microsoft.com/office/drawing/2014/main" id="{9398C505-BE49-EC42-B628-B0F91E681B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rgbClr val="CCCC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 eaLnBrk="0" hangingPunct="0"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</p:grpSp>
          <p:grpSp>
            <p:nvGrpSpPr>
              <p:cNvPr id="435" name="Group 377">
                <a:extLst>
                  <a:ext uri="{FF2B5EF4-FFF2-40B4-BE49-F238E27FC236}">
                    <a16:creationId xmlns:a16="http://schemas.microsoft.com/office/drawing/2014/main" id="{3AF8BA78-2A30-3344-ABC9-180E275E71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37" y="2884"/>
                <a:ext cx="229" cy="271"/>
                <a:chOff x="2942" y="2425"/>
                <a:chExt cx="233" cy="271"/>
              </a:xfrm>
            </p:grpSpPr>
            <p:sp>
              <p:nvSpPr>
                <p:cNvPr id="436" name="Rectangle 378">
                  <a:extLst>
                    <a:ext uri="{FF2B5EF4-FFF2-40B4-BE49-F238E27FC236}">
                      <a16:creationId xmlns:a16="http://schemas.microsoft.com/office/drawing/2014/main" id="{1546F4DB-A81D-C348-BD2F-799067C6A1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defTabSz="685800" eaLnBrk="0" hangingPunct="0"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37" name="Text Box 379">
                  <a:extLst>
                    <a:ext uri="{FF2B5EF4-FFF2-40B4-BE49-F238E27FC236}">
                      <a16:creationId xmlns:a16="http://schemas.microsoft.com/office/drawing/2014/main" id="{69EEA604-124B-444B-993C-0A60C4CED4F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2" y="2425"/>
                  <a:ext cx="233" cy="2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defTabSz="685800" eaLnBrk="0" hangingPunct="0">
                    <a:defRPr/>
                  </a:pPr>
                  <a:r>
                    <a:rPr lang="en-US" sz="1500" kern="0" dirty="0">
                      <a:solidFill>
                        <a:srgbClr val="000000"/>
                      </a:solidFill>
                      <a:latin typeface="+mn-lt"/>
                    </a:rPr>
                    <a:t>c</a:t>
                  </a:r>
                  <a:endParaRPr lang="en-US" sz="1800" kern="0" dirty="0">
                    <a:solidFill>
                      <a:srgbClr val="000000"/>
                    </a:solidFill>
                    <a:latin typeface="+mn-lt"/>
                  </a:endParaRPr>
                </a:p>
              </p:txBody>
            </p:sp>
          </p:grpSp>
        </p:grpSp>
        <p:grpSp>
          <p:nvGrpSpPr>
            <p:cNvPr id="416" name="Group 380">
              <a:extLst>
                <a:ext uri="{FF2B5EF4-FFF2-40B4-BE49-F238E27FC236}">
                  <a16:creationId xmlns:a16="http://schemas.microsoft.com/office/drawing/2014/main" id="{61448218-CB31-2741-B597-86B4BA8797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7" y="2916"/>
              <a:ext cx="316" cy="271"/>
              <a:chOff x="2217" y="2884"/>
              <a:chExt cx="316" cy="271"/>
            </a:xfrm>
          </p:grpSpPr>
          <p:sp>
            <p:nvSpPr>
              <p:cNvPr id="426" name="Oval 381">
                <a:extLst>
                  <a:ext uri="{FF2B5EF4-FFF2-40B4-BE49-F238E27FC236}">
                    <a16:creationId xmlns:a16="http://schemas.microsoft.com/office/drawing/2014/main" id="{0813A2D4-0C13-1846-B4E2-7F7CA0FA7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427" name="Line 382">
                <a:extLst>
                  <a:ext uri="{FF2B5EF4-FFF2-40B4-BE49-F238E27FC236}">
                    <a16:creationId xmlns:a16="http://schemas.microsoft.com/office/drawing/2014/main" id="{64673E3F-DEE6-9A45-B3C6-BE42A24725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428" name="Line 383">
                <a:extLst>
                  <a:ext uri="{FF2B5EF4-FFF2-40B4-BE49-F238E27FC236}">
                    <a16:creationId xmlns:a16="http://schemas.microsoft.com/office/drawing/2014/main" id="{3B8136F3-D630-2940-81F6-CB0ED1F0F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429" name="Rectangle 384">
                <a:extLst>
                  <a:ext uri="{FF2B5EF4-FFF2-40B4-BE49-F238E27FC236}">
                    <a16:creationId xmlns:a16="http://schemas.microsoft.com/office/drawing/2014/main" id="{598389A7-D915-D54A-8873-708D8CAE5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defTabSz="685800" eaLnBrk="0" hangingPunct="0">
                  <a:defRPr/>
                </a:pPr>
                <a:endParaRPr lang="en-US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sp>
            <p:nvSpPr>
              <p:cNvPr id="430" name="Oval 385">
                <a:extLst>
                  <a:ext uri="{FF2B5EF4-FFF2-40B4-BE49-F238E27FC236}">
                    <a16:creationId xmlns:a16="http://schemas.microsoft.com/office/drawing/2014/main" id="{86E8FB75-1E3D-B642-A9CA-C90B5C3A3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rgbClr val="CCCC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0" hangingPunct="0">
                  <a:defRPr/>
                </a:pPr>
                <a:endParaRPr lang="en-US" sz="1350" kern="0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  <p:grpSp>
            <p:nvGrpSpPr>
              <p:cNvPr id="431" name="Group 386">
                <a:extLst>
                  <a:ext uri="{FF2B5EF4-FFF2-40B4-BE49-F238E27FC236}">
                    <a16:creationId xmlns:a16="http://schemas.microsoft.com/office/drawing/2014/main" id="{3AD03C7D-6A23-1247-A89F-2D3576F62A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53" y="2884"/>
                <a:ext cx="244" cy="271"/>
                <a:chOff x="2935" y="2425"/>
                <a:chExt cx="248" cy="271"/>
              </a:xfrm>
            </p:grpSpPr>
            <p:sp>
              <p:nvSpPr>
                <p:cNvPr id="432" name="Rectangle 387">
                  <a:extLst>
                    <a:ext uri="{FF2B5EF4-FFF2-40B4-BE49-F238E27FC236}">
                      <a16:creationId xmlns:a16="http://schemas.microsoft.com/office/drawing/2014/main" id="{E40E4762-6B1C-9543-9ECC-E99723078F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defTabSz="685800" eaLnBrk="0" hangingPunct="0">
                    <a:defRPr/>
                  </a:pPr>
                  <a:endParaRPr lang="en-US" sz="1350" kern="0" dirty="0">
                    <a:solidFill>
                      <a:srgbClr val="000000"/>
                    </a:solidFill>
                    <a:ea typeface="ＭＳ Ｐゴシック" charset="0"/>
                  </a:endParaRPr>
                </a:p>
              </p:txBody>
            </p:sp>
            <p:sp>
              <p:nvSpPr>
                <p:cNvPr id="433" name="Text Box 388">
                  <a:extLst>
                    <a:ext uri="{FF2B5EF4-FFF2-40B4-BE49-F238E27FC236}">
                      <a16:creationId xmlns:a16="http://schemas.microsoft.com/office/drawing/2014/main" id="{4D7750F0-814E-024F-8097-2BFE4CA3957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35" y="2425"/>
                  <a:ext cx="248" cy="2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defTabSz="685800" eaLnBrk="0" hangingPunct="0">
                    <a:defRPr/>
                  </a:pPr>
                  <a:r>
                    <a:rPr lang="en-US" sz="1500" kern="0" dirty="0">
                      <a:solidFill>
                        <a:srgbClr val="000000"/>
                      </a:solidFill>
                      <a:latin typeface="+mn-lt"/>
                    </a:rPr>
                    <a:t>b</a:t>
                  </a:r>
                  <a:endParaRPr lang="en-US" sz="1800" kern="0" dirty="0">
                    <a:solidFill>
                      <a:srgbClr val="000000"/>
                    </a:solidFill>
                    <a:latin typeface="+mn-lt"/>
                  </a:endParaRPr>
                </a:p>
              </p:txBody>
            </p:sp>
          </p:grpSp>
        </p:grpSp>
        <p:sp>
          <p:nvSpPr>
            <p:cNvPr id="417" name="Freeform 389">
              <a:extLst>
                <a:ext uri="{FF2B5EF4-FFF2-40B4-BE49-F238E27FC236}">
                  <a16:creationId xmlns:a16="http://schemas.microsoft.com/office/drawing/2014/main" id="{E8CFA42E-8AC2-3F4F-822A-F534B09451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05" y="2819"/>
              <a:ext cx="198" cy="156"/>
            </a:xfrm>
            <a:custGeom>
              <a:avLst/>
              <a:gdLst>
                <a:gd name="T0" fmla="*/ 0 w 342"/>
                <a:gd name="T1" fmla="*/ 39 h 186"/>
                <a:gd name="T2" fmla="*/ 3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418" name="Freeform 390">
              <a:extLst>
                <a:ext uri="{FF2B5EF4-FFF2-40B4-BE49-F238E27FC236}">
                  <a16:creationId xmlns:a16="http://schemas.microsoft.com/office/drawing/2014/main" id="{37EC0BF4-AA60-A94F-8A36-5C2D5581C767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84" y="3125"/>
              <a:ext cx="180" cy="141"/>
            </a:xfrm>
            <a:custGeom>
              <a:avLst/>
              <a:gdLst>
                <a:gd name="T0" fmla="*/ 0 w 342"/>
                <a:gd name="T1" fmla="*/ 15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419" name="Freeform 391">
              <a:extLst>
                <a:ext uri="{FF2B5EF4-FFF2-40B4-BE49-F238E27FC236}">
                  <a16:creationId xmlns:a16="http://schemas.microsoft.com/office/drawing/2014/main" id="{78D9B5AA-D521-2946-9A0B-0FDC0609DF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031" y="3107"/>
              <a:ext cx="204" cy="156"/>
            </a:xfrm>
            <a:custGeom>
              <a:avLst/>
              <a:gdLst>
                <a:gd name="T0" fmla="*/ 0 w 342"/>
                <a:gd name="T1" fmla="*/ 39 h 186"/>
                <a:gd name="T2" fmla="*/ 4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420" name="Freeform 392">
              <a:extLst>
                <a:ext uri="{FF2B5EF4-FFF2-40B4-BE49-F238E27FC236}">
                  <a16:creationId xmlns:a16="http://schemas.microsoft.com/office/drawing/2014/main" id="{6AB252B5-1DA0-B344-97C1-D2E39115E1A7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00" y="3086"/>
              <a:ext cx="189" cy="153"/>
            </a:xfrm>
            <a:custGeom>
              <a:avLst/>
              <a:gdLst>
                <a:gd name="T0" fmla="*/ 0 w 342"/>
                <a:gd name="T1" fmla="*/ 32 h 186"/>
                <a:gd name="T2" fmla="*/ 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421" name="Freeform 393">
              <a:extLst>
                <a:ext uri="{FF2B5EF4-FFF2-40B4-BE49-F238E27FC236}">
                  <a16:creationId xmlns:a16="http://schemas.microsoft.com/office/drawing/2014/main" id="{D0AEBA19-9900-8540-A049-2943754847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24" y="3083"/>
              <a:ext cx="174" cy="147"/>
            </a:xfrm>
            <a:custGeom>
              <a:avLst/>
              <a:gdLst>
                <a:gd name="T0" fmla="*/ 0 w 342"/>
                <a:gd name="T1" fmla="*/ 2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422" name="Text Box 394">
              <a:extLst>
                <a:ext uri="{FF2B5EF4-FFF2-40B4-BE49-F238E27FC236}">
                  <a16:creationId xmlns:a16="http://schemas.microsoft.com/office/drawing/2014/main" id="{3ACA8E40-4D49-5849-B041-0A5A98647F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0" y="3815"/>
              <a:ext cx="1702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lnSpc>
                  <a:spcPct val="80000"/>
                </a:lnSpc>
                <a:defRPr/>
              </a:pPr>
              <a:r>
                <a:rPr lang="en-US" sz="1500" kern="0" dirty="0">
                  <a:solidFill>
                    <a:srgbClr val="000099"/>
                  </a:solidFill>
                  <a:latin typeface="+mn-lt"/>
                </a:rPr>
                <a:t>given these costs,</a:t>
              </a:r>
            </a:p>
            <a:p>
              <a:pPr algn="ctr" defTabSz="685800" eaLnBrk="0" hangingPunct="0">
                <a:lnSpc>
                  <a:spcPct val="80000"/>
                </a:lnSpc>
                <a:defRPr/>
              </a:pPr>
              <a:r>
                <a:rPr lang="en-US" sz="1500" kern="0" dirty="0">
                  <a:solidFill>
                    <a:srgbClr val="000099"/>
                  </a:solidFill>
                  <a:latin typeface="+mn-lt"/>
                </a:rPr>
                <a:t>find new routing….</a:t>
              </a:r>
            </a:p>
            <a:p>
              <a:pPr algn="ctr" defTabSz="685800" eaLnBrk="0" hangingPunct="0">
                <a:lnSpc>
                  <a:spcPct val="80000"/>
                </a:lnSpc>
                <a:defRPr/>
              </a:pPr>
              <a:r>
                <a:rPr lang="en-US" sz="1500" kern="0" dirty="0">
                  <a:solidFill>
                    <a:srgbClr val="000099"/>
                  </a:solidFill>
                  <a:latin typeface="+mn-lt"/>
                </a:rPr>
                <a:t>resulting in new costs</a:t>
              </a:r>
            </a:p>
          </p:txBody>
        </p:sp>
        <p:sp>
          <p:nvSpPr>
            <p:cNvPr id="423" name="Line 395">
              <a:extLst>
                <a:ext uri="{FF2B5EF4-FFF2-40B4-BE49-F238E27FC236}">
                  <a16:creationId xmlns:a16="http://schemas.microsoft.com/office/drawing/2014/main" id="{A7911D93-5338-594E-9B3D-0FF6930D9A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8" y="3407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424" name="Line 396">
              <a:extLst>
                <a:ext uri="{FF2B5EF4-FFF2-40B4-BE49-F238E27FC236}">
                  <a16:creationId xmlns:a16="http://schemas.microsoft.com/office/drawing/2014/main" id="{DA733CC8-DCAA-024E-B4D2-9805836E7B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8" y="3119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425" name="Line 397">
              <a:extLst>
                <a:ext uri="{FF2B5EF4-FFF2-40B4-BE49-F238E27FC236}">
                  <a16:creationId xmlns:a16="http://schemas.microsoft.com/office/drawing/2014/main" id="{D68B55E0-C27A-9846-AA4C-3ED30314A4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8" y="3122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1350" kern="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</p:grpSp>
      <p:sp>
        <p:nvSpPr>
          <p:cNvPr id="461" name="Freeform 398">
            <a:extLst>
              <a:ext uri="{FF2B5EF4-FFF2-40B4-BE49-F238E27FC236}">
                <a16:creationId xmlns:a16="http://schemas.microsoft.com/office/drawing/2014/main" id="{8CBA310A-8A3C-0C4D-A513-41824EBB7B24}"/>
              </a:ext>
            </a:extLst>
          </p:cNvPr>
          <p:cNvSpPr>
            <a:spLocks/>
          </p:cNvSpPr>
          <p:nvPr/>
        </p:nvSpPr>
        <p:spPr bwMode="auto">
          <a:xfrm>
            <a:off x="7536180" y="3637360"/>
            <a:ext cx="895350" cy="650081"/>
          </a:xfrm>
          <a:custGeom>
            <a:avLst/>
            <a:gdLst>
              <a:gd name="T0" fmla="*/ 2147483647 w 752"/>
              <a:gd name="T1" fmla="*/ 2147483647 h 546"/>
              <a:gd name="T2" fmla="*/ 2147483647 w 752"/>
              <a:gd name="T3" fmla="*/ 2147483647 h 546"/>
              <a:gd name="T4" fmla="*/ 0 w 752"/>
              <a:gd name="T5" fmla="*/ 2147483647 h 546"/>
              <a:gd name="T6" fmla="*/ 2147483647 w 752"/>
              <a:gd name="T7" fmla="*/ 0 h 546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546"/>
              <a:gd name="T14" fmla="*/ 752 w 752"/>
              <a:gd name="T15" fmla="*/ 546 h 5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546">
                <a:moveTo>
                  <a:pt x="752" y="264"/>
                </a:moveTo>
                <a:lnTo>
                  <a:pt x="383" y="546"/>
                </a:lnTo>
                <a:lnTo>
                  <a:pt x="0" y="248"/>
                </a:lnTo>
                <a:lnTo>
                  <a:pt x="383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462" name="Group 399">
            <a:extLst>
              <a:ext uri="{FF2B5EF4-FFF2-40B4-BE49-F238E27FC236}">
                <a16:creationId xmlns:a16="http://schemas.microsoft.com/office/drawing/2014/main" id="{7ABC5AED-795A-2C49-AE42-8284B798689A}"/>
              </a:ext>
            </a:extLst>
          </p:cNvPr>
          <p:cNvGrpSpPr>
            <a:grpSpLocks/>
          </p:cNvGrpSpPr>
          <p:nvPr/>
        </p:nvGrpSpPr>
        <p:grpSpPr bwMode="auto">
          <a:xfrm>
            <a:off x="7380207" y="3626644"/>
            <a:ext cx="1121569" cy="750093"/>
            <a:chOff x="1849" y="2772"/>
            <a:chExt cx="942" cy="630"/>
          </a:xfrm>
        </p:grpSpPr>
        <p:sp>
          <p:nvSpPr>
            <p:cNvPr id="463" name="Text Box 400">
              <a:extLst>
                <a:ext uri="{FF2B5EF4-FFF2-40B4-BE49-F238E27FC236}">
                  <a16:creationId xmlns:a16="http://schemas.microsoft.com/office/drawing/2014/main" id="{99037B7C-2191-0D42-8E06-A14F7212B3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9" y="2772"/>
              <a:ext cx="34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050" kern="0" dirty="0">
                  <a:solidFill>
                    <a:srgbClr val="000000"/>
                  </a:solidFill>
                </a:rPr>
                <a:t>2+e</a:t>
              </a:r>
            </a:p>
          </p:txBody>
        </p:sp>
        <p:sp>
          <p:nvSpPr>
            <p:cNvPr id="464" name="Text Box 401">
              <a:extLst>
                <a:ext uri="{FF2B5EF4-FFF2-40B4-BE49-F238E27FC236}">
                  <a16:creationId xmlns:a16="http://schemas.microsoft.com/office/drawing/2014/main" id="{71D8509A-2870-E94B-BD83-F1850A2DF2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3" y="2793"/>
              <a:ext cx="2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050" kern="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465" name="Text Box 402">
              <a:extLst>
                <a:ext uri="{FF2B5EF4-FFF2-40B4-BE49-F238E27FC236}">
                  <a16:creationId xmlns:a16="http://schemas.microsoft.com/office/drawing/2014/main" id="{FA7E8DC1-7F88-8742-9976-F3CFB1DBBF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1" y="3189"/>
              <a:ext cx="2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050" kern="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466" name="Text Box 403">
              <a:extLst>
                <a:ext uri="{FF2B5EF4-FFF2-40B4-BE49-F238E27FC236}">
                  <a16:creationId xmlns:a16="http://schemas.microsoft.com/office/drawing/2014/main" id="{BD3BA28F-AA6A-7644-BF77-AA4DD99F3C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3153"/>
              <a:ext cx="2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050" kern="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467" name="Text Box 404">
              <a:extLst>
                <a:ext uri="{FF2B5EF4-FFF2-40B4-BE49-F238E27FC236}">
                  <a16:creationId xmlns:a16="http://schemas.microsoft.com/office/drawing/2014/main" id="{F1AD7012-A4F5-974B-A3CC-56CE08B3F7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4" y="3009"/>
              <a:ext cx="34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050" kern="0" dirty="0">
                  <a:solidFill>
                    <a:srgbClr val="000000"/>
                  </a:solidFill>
                </a:rPr>
                <a:t>1+e</a:t>
              </a:r>
            </a:p>
          </p:txBody>
        </p:sp>
        <p:sp>
          <p:nvSpPr>
            <p:cNvPr id="468" name="Text Box 405">
              <a:extLst>
                <a:ext uri="{FF2B5EF4-FFF2-40B4-BE49-F238E27FC236}">
                  <a16:creationId xmlns:a16="http://schemas.microsoft.com/office/drawing/2014/main" id="{85C4596C-58BB-894A-95A3-3EA3C72DFB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0" y="3003"/>
              <a:ext cx="21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050" kern="0" dirty="0">
                  <a:solidFill>
                    <a:srgbClr val="000000"/>
                  </a:solidFill>
                </a:rPr>
                <a:t>1</a:t>
              </a:r>
            </a:p>
          </p:txBody>
        </p:sp>
      </p:grpSp>
      <p:sp>
        <p:nvSpPr>
          <p:cNvPr id="469" name="Rectangle 3">
            <a:extLst>
              <a:ext uri="{FF2B5EF4-FFF2-40B4-BE49-F238E27FC236}">
                <a16:creationId xmlns:a16="http://schemas.microsoft.com/office/drawing/2014/main" id="{2B25C40C-5E57-2E4E-BB2C-C3C589C0AA48}"/>
              </a:ext>
            </a:extLst>
          </p:cNvPr>
          <p:cNvSpPr txBox="1">
            <a:spLocks noChangeArrowheads="1"/>
          </p:cNvSpPr>
          <p:nvPr/>
        </p:nvSpPr>
        <p:spPr>
          <a:xfrm>
            <a:off x="470773" y="2179320"/>
            <a:ext cx="8094107" cy="901250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229" indent="-203597">
              <a:defRPr/>
            </a:pPr>
            <a:r>
              <a:rPr lang="en-US" sz="2100" dirty="0"/>
              <a:t>sample scenario:</a:t>
            </a:r>
          </a:p>
          <a:p>
            <a:pPr marL="558404" lvl="1" indent="-203597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800" dirty="0"/>
              <a:t>routing to destination a, traffic entering at d, c, e with rates 1, e (&lt;1), 1</a:t>
            </a:r>
          </a:p>
          <a:p>
            <a:pPr marL="558404" lvl="1" indent="-203597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800" dirty="0"/>
              <a:t>link costs are directional, and volume-dependent</a:t>
            </a:r>
          </a:p>
          <a:p>
            <a:pPr>
              <a:buFont typeface="Wingdings" charset="0"/>
              <a:buNone/>
              <a:defRPr/>
            </a:pPr>
            <a:endParaRPr lang="en-US" sz="1800" dirty="0"/>
          </a:p>
        </p:txBody>
      </p: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E4A59EDE-07FC-4344-A364-9AF704FDF84B}"/>
              </a:ext>
            </a:extLst>
          </p:cNvPr>
          <p:cNvGrpSpPr/>
          <p:nvPr/>
        </p:nvGrpSpPr>
        <p:grpSpPr>
          <a:xfrm>
            <a:off x="2501424" y="4061940"/>
            <a:ext cx="1437008" cy="602262"/>
            <a:chOff x="459951" y="4465955"/>
            <a:chExt cx="1916010" cy="803015"/>
          </a:xfrm>
        </p:grpSpPr>
        <p:sp>
          <p:nvSpPr>
            <p:cNvPr id="477" name="Text Box 52">
              <a:extLst>
                <a:ext uri="{FF2B5EF4-FFF2-40B4-BE49-F238E27FC236}">
                  <a16:creationId xmlns:a16="http://schemas.microsoft.com/office/drawing/2014/main" id="{C4892482-F5D9-184D-A870-E368DCD5EF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8679" y="4868861"/>
              <a:ext cx="368051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FF0000"/>
                  </a:solidFill>
                  <a:latin typeface="+mn-lt"/>
                </a:rPr>
                <a:t>e</a:t>
              </a:r>
              <a:endParaRPr lang="en-US" sz="1800" kern="0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478" name="Text Box 54">
              <a:extLst>
                <a:ext uri="{FF2B5EF4-FFF2-40B4-BE49-F238E27FC236}">
                  <a16:creationId xmlns:a16="http://schemas.microsoft.com/office/drawing/2014/main" id="{C3881C69-8957-A744-9162-22C435FF0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951" y="4472940"/>
              <a:ext cx="372325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FF0000"/>
                  </a:solidFill>
                  <a:latin typeface="+mn-lt"/>
                </a:rPr>
                <a:t>1</a:t>
              </a:r>
              <a:endParaRPr lang="en-US" sz="1800" kern="0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479" name="Text Box 56">
              <a:extLst>
                <a:ext uri="{FF2B5EF4-FFF2-40B4-BE49-F238E27FC236}">
                  <a16:creationId xmlns:a16="http://schemas.microsoft.com/office/drawing/2014/main" id="{9D3241F4-EEAC-8549-8395-A23FBD06A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3636" y="4465955"/>
              <a:ext cx="372325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FF0000"/>
                  </a:solidFill>
                  <a:latin typeface="+mn-lt"/>
                </a:rPr>
                <a:t>1</a:t>
              </a:r>
              <a:endParaRPr lang="en-US" sz="1800" kern="0" dirty="0">
                <a:solidFill>
                  <a:srgbClr val="000000"/>
                </a:solidFill>
                <a:latin typeface="+mn-lt"/>
              </a:endParaRPr>
            </a:p>
          </p:txBody>
        </p:sp>
      </p:grp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E1E04B41-4842-E54F-823F-548EC045317C}"/>
              </a:ext>
            </a:extLst>
          </p:cNvPr>
          <p:cNvGrpSpPr/>
          <p:nvPr/>
        </p:nvGrpSpPr>
        <p:grpSpPr>
          <a:xfrm>
            <a:off x="4909344" y="4077180"/>
            <a:ext cx="1437008" cy="602262"/>
            <a:chOff x="459951" y="4465955"/>
            <a:chExt cx="1916010" cy="803015"/>
          </a:xfrm>
        </p:grpSpPr>
        <p:sp>
          <p:nvSpPr>
            <p:cNvPr id="481" name="Text Box 52">
              <a:extLst>
                <a:ext uri="{FF2B5EF4-FFF2-40B4-BE49-F238E27FC236}">
                  <a16:creationId xmlns:a16="http://schemas.microsoft.com/office/drawing/2014/main" id="{91598559-8B3C-0B4F-966D-B74F51E9DE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8679" y="4868861"/>
              <a:ext cx="368051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FF0000"/>
                  </a:solidFill>
                  <a:latin typeface="+mn-lt"/>
                </a:rPr>
                <a:t>e</a:t>
              </a:r>
              <a:endParaRPr lang="en-US" sz="1800" kern="0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482" name="Text Box 54">
              <a:extLst>
                <a:ext uri="{FF2B5EF4-FFF2-40B4-BE49-F238E27FC236}">
                  <a16:creationId xmlns:a16="http://schemas.microsoft.com/office/drawing/2014/main" id="{32E7C389-98BE-B34E-B6E2-083D461B8E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951" y="4472940"/>
              <a:ext cx="372325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FF0000"/>
                  </a:solidFill>
                  <a:latin typeface="+mn-lt"/>
                </a:rPr>
                <a:t>1</a:t>
              </a:r>
              <a:endParaRPr lang="en-US" sz="1800" kern="0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483" name="Text Box 56">
              <a:extLst>
                <a:ext uri="{FF2B5EF4-FFF2-40B4-BE49-F238E27FC236}">
                  <a16:creationId xmlns:a16="http://schemas.microsoft.com/office/drawing/2014/main" id="{416A5A64-7B8F-FC47-9C48-ABF58F14B9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3636" y="4465955"/>
              <a:ext cx="372325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FF0000"/>
                  </a:solidFill>
                  <a:latin typeface="+mn-lt"/>
                </a:rPr>
                <a:t>1</a:t>
              </a:r>
              <a:endParaRPr lang="en-US" sz="1800" kern="0" dirty="0">
                <a:solidFill>
                  <a:srgbClr val="000000"/>
                </a:solidFill>
                <a:latin typeface="+mn-lt"/>
              </a:endParaRPr>
            </a:p>
          </p:txBody>
        </p: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7CA27CC-335F-954C-8841-29204C989B2D}"/>
              </a:ext>
            </a:extLst>
          </p:cNvPr>
          <p:cNvGrpSpPr/>
          <p:nvPr/>
        </p:nvGrpSpPr>
        <p:grpSpPr>
          <a:xfrm>
            <a:off x="7256304" y="4092420"/>
            <a:ext cx="1437008" cy="602262"/>
            <a:chOff x="459951" y="4465955"/>
            <a:chExt cx="1916010" cy="803015"/>
          </a:xfrm>
        </p:grpSpPr>
        <p:sp>
          <p:nvSpPr>
            <p:cNvPr id="485" name="Text Box 52">
              <a:extLst>
                <a:ext uri="{FF2B5EF4-FFF2-40B4-BE49-F238E27FC236}">
                  <a16:creationId xmlns:a16="http://schemas.microsoft.com/office/drawing/2014/main" id="{F5769656-1C84-634E-AFC9-06A5868C20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8679" y="4868861"/>
              <a:ext cx="368051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FF0000"/>
                  </a:solidFill>
                  <a:latin typeface="+mn-lt"/>
                </a:rPr>
                <a:t>e</a:t>
              </a:r>
              <a:endParaRPr lang="en-US" sz="1800" kern="0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486" name="Text Box 54">
              <a:extLst>
                <a:ext uri="{FF2B5EF4-FFF2-40B4-BE49-F238E27FC236}">
                  <a16:creationId xmlns:a16="http://schemas.microsoft.com/office/drawing/2014/main" id="{1054ED10-BACF-DD45-9558-1CF4CC88DB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951" y="4472940"/>
              <a:ext cx="372325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FF0000"/>
                  </a:solidFill>
                  <a:latin typeface="+mn-lt"/>
                </a:rPr>
                <a:t>1</a:t>
              </a:r>
              <a:endParaRPr lang="en-US" sz="1800" kern="0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487" name="Text Box 56">
              <a:extLst>
                <a:ext uri="{FF2B5EF4-FFF2-40B4-BE49-F238E27FC236}">
                  <a16:creationId xmlns:a16="http://schemas.microsoft.com/office/drawing/2014/main" id="{CA594A24-D623-ED4A-AF78-D42A26AAF3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3636" y="4465955"/>
              <a:ext cx="372325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685800" eaLnBrk="0" hangingPunct="0">
                <a:defRPr/>
              </a:pPr>
              <a:r>
                <a:rPr lang="en-US" sz="1350" kern="0" dirty="0">
                  <a:solidFill>
                    <a:srgbClr val="FF0000"/>
                  </a:solidFill>
                  <a:latin typeface="+mn-lt"/>
                </a:rPr>
                <a:t>1</a:t>
              </a:r>
              <a:endParaRPr lang="en-US" sz="1800" kern="0" dirty="0">
                <a:solidFill>
                  <a:srgbClr val="000000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03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animBg="1"/>
      <p:bldP spid="402" grpId="0" animBg="1"/>
      <p:bldP spid="46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– </a:t>
            </a:r>
            <a:r>
              <a:rPr lang="en-US"/>
              <a:t>Sec A (03 Dec 2019)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shortest path from A to all other vertices</a:t>
            </a:r>
          </a:p>
          <a:p>
            <a:r>
              <a:rPr lang="en-US" dirty="0"/>
              <a:t>Construct the shortest path tree rooted at 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78</a:t>
            </a:fld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2041611" y="2492896"/>
            <a:ext cx="4474605" cy="2975907"/>
            <a:chOff x="295725" y="1195983"/>
            <a:chExt cx="4474605" cy="2975907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295725" y="2370733"/>
              <a:ext cx="679450" cy="6794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A</a:t>
              </a:r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2048325" y="1361083"/>
              <a:ext cx="679450" cy="6794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B</a:t>
              </a:r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3800925" y="1361083"/>
              <a:ext cx="679450" cy="6794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+mj-lt"/>
                </a:rPr>
                <a:t>D</a:t>
              </a:r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2048325" y="3380383"/>
              <a:ext cx="679450" cy="6794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C</a:t>
              </a: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3800925" y="3380383"/>
              <a:ext cx="679450" cy="6794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E</a:t>
              </a:r>
            </a:p>
          </p:txBody>
        </p:sp>
        <p:cxnSp>
          <p:nvCxnSpPr>
            <p:cNvPr id="11" name="AutoShape 8"/>
            <p:cNvCxnSpPr>
              <a:cxnSpLocks noChangeShapeType="1"/>
              <a:stCxn id="6" idx="7"/>
              <a:endCxn id="7" idx="2"/>
            </p:cNvCxnSpPr>
            <p:nvPr/>
          </p:nvCxnSpPr>
          <p:spPr bwMode="auto">
            <a:xfrm flipV="1">
              <a:off x="875163" y="1700808"/>
              <a:ext cx="1173162" cy="76993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9"/>
            <p:cNvCxnSpPr>
              <a:cxnSpLocks noChangeShapeType="1"/>
              <a:stCxn id="6" idx="5"/>
              <a:endCxn id="9" idx="2"/>
            </p:cNvCxnSpPr>
            <p:nvPr/>
          </p:nvCxnSpPr>
          <p:spPr bwMode="auto">
            <a:xfrm>
              <a:off x="875163" y="2950170"/>
              <a:ext cx="1173162" cy="76993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0"/>
            <p:cNvCxnSpPr>
              <a:cxnSpLocks noChangeShapeType="1"/>
              <a:stCxn id="7" idx="6"/>
              <a:endCxn id="8" idx="2"/>
            </p:cNvCxnSpPr>
            <p:nvPr/>
          </p:nvCxnSpPr>
          <p:spPr bwMode="auto">
            <a:xfrm>
              <a:off x="2727775" y="1700808"/>
              <a:ext cx="107315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9"/>
            <p:cNvCxnSpPr>
              <a:cxnSpLocks noChangeShapeType="1"/>
              <a:stCxn id="9" idx="6"/>
              <a:endCxn id="10" idx="2"/>
            </p:cNvCxnSpPr>
            <p:nvPr/>
          </p:nvCxnSpPr>
          <p:spPr bwMode="auto">
            <a:xfrm>
              <a:off x="2727775" y="3720108"/>
              <a:ext cx="107315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 flipV="1">
              <a:off x="2734125" y="1805583"/>
              <a:ext cx="1066800" cy="18288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stealth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905325" y="1691283"/>
              <a:ext cx="57579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dirty="0">
                  <a:latin typeface="+mj-lt"/>
                </a:rPr>
                <a:t>10</a:t>
              </a:r>
            </a:p>
          </p:txBody>
        </p:sp>
        <p:sp>
          <p:nvSpPr>
            <p:cNvPr id="17" name="Text Box 22"/>
            <p:cNvSpPr txBox="1">
              <a:spLocks noChangeArrowheads="1"/>
            </p:cNvSpPr>
            <p:nvPr/>
          </p:nvSpPr>
          <p:spPr bwMode="auto">
            <a:xfrm>
              <a:off x="1057725" y="3177183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>
                  <a:latin typeface="+mj-lt"/>
                </a:rPr>
                <a:t>3</a:t>
              </a:r>
            </a:p>
          </p:txBody>
        </p:sp>
        <p:sp>
          <p:nvSpPr>
            <p:cNvPr id="18" name="Text Box 23"/>
            <p:cNvSpPr txBox="1">
              <a:spLocks noChangeArrowheads="1"/>
            </p:cNvSpPr>
            <p:nvPr/>
          </p:nvSpPr>
          <p:spPr bwMode="auto">
            <a:xfrm>
              <a:off x="1784041" y="2335215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dirty="0">
                  <a:latin typeface="+mj-lt"/>
                </a:rPr>
                <a:t>1</a:t>
              </a:r>
            </a:p>
          </p:txBody>
        </p:sp>
        <p:sp>
          <p:nvSpPr>
            <p:cNvPr id="19" name="Text Box 24"/>
            <p:cNvSpPr txBox="1">
              <a:spLocks noChangeArrowheads="1"/>
            </p:cNvSpPr>
            <p:nvPr/>
          </p:nvSpPr>
          <p:spPr bwMode="auto">
            <a:xfrm>
              <a:off x="2540834" y="2540661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dirty="0">
                  <a:latin typeface="+mj-lt"/>
                </a:rPr>
                <a:t>4</a:t>
              </a:r>
            </a:p>
          </p:txBody>
        </p:sp>
        <p:sp>
          <p:nvSpPr>
            <p:cNvPr id="20" name="Text Box 25"/>
            <p:cNvSpPr txBox="1">
              <a:spLocks noChangeArrowheads="1"/>
            </p:cNvSpPr>
            <p:nvPr/>
          </p:nvSpPr>
          <p:spPr bwMode="auto">
            <a:xfrm>
              <a:off x="3610809" y="2415357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dirty="0">
                  <a:latin typeface="+mj-lt"/>
                </a:rPr>
                <a:t>7</a:t>
              </a:r>
            </a:p>
          </p:txBody>
        </p:sp>
        <p:sp>
          <p:nvSpPr>
            <p:cNvPr id="21" name="Text Box 26"/>
            <p:cNvSpPr txBox="1">
              <a:spLocks noChangeArrowheads="1"/>
            </p:cNvSpPr>
            <p:nvPr/>
          </p:nvSpPr>
          <p:spPr bwMode="auto">
            <a:xfrm>
              <a:off x="4371656" y="2651458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dirty="0">
                  <a:latin typeface="+mj-lt"/>
                </a:rPr>
                <a:t>1</a:t>
              </a:r>
            </a:p>
          </p:txBody>
        </p:sp>
        <p:sp>
          <p:nvSpPr>
            <p:cNvPr id="22" name="Text Box 27"/>
            <p:cNvSpPr txBox="1">
              <a:spLocks noChangeArrowheads="1"/>
            </p:cNvSpPr>
            <p:nvPr/>
          </p:nvSpPr>
          <p:spPr bwMode="auto">
            <a:xfrm>
              <a:off x="2981775" y="2262783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>
                  <a:latin typeface="+mj-lt"/>
                </a:rPr>
                <a:t>8</a:t>
              </a:r>
            </a:p>
          </p:txBody>
        </p:sp>
        <p:sp>
          <p:nvSpPr>
            <p:cNvPr id="23" name="Text Box 28"/>
            <p:cNvSpPr txBox="1">
              <a:spLocks noChangeArrowheads="1"/>
            </p:cNvSpPr>
            <p:nvPr/>
          </p:nvSpPr>
          <p:spPr bwMode="auto">
            <a:xfrm>
              <a:off x="3115125" y="1195983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dirty="0">
                  <a:latin typeface="+mj-lt"/>
                </a:rPr>
                <a:t>5</a:t>
              </a:r>
            </a:p>
          </p:txBody>
        </p:sp>
        <p:sp>
          <p:nvSpPr>
            <p:cNvPr id="24" name="Text Box 29"/>
            <p:cNvSpPr txBox="1">
              <a:spLocks noChangeArrowheads="1"/>
            </p:cNvSpPr>
            <p:nvPr/>
          </p:nvSpPr>
          <p:spPr bwMode="auto">
            <a:xfrm>
              <a:off x="3115125" y="3648670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>
                  <a:latin typeface="+mj-lt"/>
                </a:rPr>
                <a:t>2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788931" y="1900278"/>
              <a:ext cx="341523" cy="1553378"/>
            </a:xfrm>
            <a:custGeom>
              <a:avLst/>
              <a:gdLst>
                <a:gd name="connsiteX0" fmla="*/ 341523 w 341523"/>
                <a:gd name="connsiteY0" fmla="*/ 0 h 1553378"/>
                <a:gd name="connsiteX1" fmla="*/ 0 w 341523"/>
                <a:gd name="connsiteY1" fmla="*/ 616944 h 1553378"/>
                <a:gd name="connsiteX2" fmla="*/ 341523 w 341523"/>
                <a:gd name="connsiteY2" fmla="*/ 1553378 h 155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523" h="1553378">
                  <a:moveTo>
                    <a:pt x="341523" y="0"/>
                  </a:moveTo>
                  <a:cubicBezTo>
                    <a:pt x="170761" y="179024"/>
                    <a:pt x="0" y="358048"/>
                    <a:pt x="0" y="616944"/>
                  </a:cubicBezTo>
                  <a:cubicBezTo>
                    <a:pt x="0" y="875840"/>
                    <a:pt x="170761" y="1214609"/>
                    <a:pt x="341523" y="1553378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>
              <a:off x="2624549" y="1948184"/>
              <a:ext cx="341523" cy="1505471"/>
            </a:xfrm>
            <a:custGeom>
              <a:avLst/>
              <a:gdLst>
                <a:gd name="connsiteX0" fmla="*/ 341523 w 341523"/>
                <a:gd name="connsiteY0" fmla="*/ 0 h 1553378"/>
                <a:gd name="connsiteX1" fmla="*/ 0 w 341523"/>
                <a:gd name="connsiteY1" fmla="*/ 616944 h 1553378"/>
                <a:gd name="connsiteX2" fmla="*/ 341523 w 341523"/>
                <a:gd name="connsiteY2" fmla="*/ 1553378 h 155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523" h="1553378">
                  <a:moveTo>
                    <a:pt x="341523" y="0"/>
                  </a:moveTo>
                  <a:cubicBezTo>
                    <a:pt x="170761" y="179024"/>
                    <a:pt x="0" y="358048"/>
                    <a:pt x="0" y="616944"/>
                  </a:cubicBezTo>
                  <a:cubicBezTo>
                    <a:pt x="0" y="875840"/>
                    <a:pt x="170761" y="1214609"/>
                    <a:pt x="341523" y="1553378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3569838" y="1967262"/>
              <a:ext cx="341523" cy="1486393"/>
            </a:xfrm>
            <a:custGeom>
              <a:avLst/>
              <a:gdLst>
                <a:gd name="connsiteX0" fmla="*/ 341523 w 341523"/>
                <a:gd name="connsiteY0" fmla="*/ 0 h 1553378"/>
                <a:gd name="connsiteX1" fmla="*/ 0 w 341523"/>
                <a:gd name="connsiteY1" fmla="*/ 616944 h 1553378"/>
                <a:gd name="connsiteX2" fmla="*/ 341523 w 341523"/>
                <a:gd name="connsiteY2" fmla="*/ 1553378 h 155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523" h="1553378">
                  <a:moveTo>
                    <a:pt x="341523" y="0"/>
                  </a:moveTo>
                  <a:cubicBezTo>
                    <a:pt x="170761" y="179024"/>
                    <a:pt x="0" y="358048"/>
                    <a:pt x="0" y="616944"/>
                  </a:cubicBezTo>
                  <a:cubicBezTo>
                    <a:pt x="0" y="875840"/>
                    <a:pt x="170761" y="1214609"/>
                    <a:pt x="341523" y="1553378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0800000">
              <a:off x="4428807" y="2035771"/>
              <a:ext cx="341523" cy="1486393"/>
            </a:xfrm>
            <a:custGeom>
              <a:avLst/>
              <a:gdLst>
                <a:gd name="connsiteX0" fmla="*/ 341523 w 341523"/>
                <a:gd name="connsiteY0" fmla="*/ 0 h 1553378"/>
                <a:gd name="connsiteX1" fmla="*/ 0 w 341523"/>
                <a:gd name="connsiteY1" fmla="*/ 616944 h 1553378"/>
                <a:gd name="connsiteX2" fmla="*/ 341523 w 341523"/>
                <a:gd name="connsiteY2" fmla="*/ 1553378 h 155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523" h="1553378">
                  <a:moveTo>
                    <a:pt x="341523" y="0"/>
                  </a:moveTo>
                  <a:cubicBezTo>
                    <a:pt x="170761" y="179024"/>
                    <a:pt x="0" y="358048"/>
                    <a:pt x="0" y="616944"/>
                  </a:cubicBezTo>
                  <a:cubicBezTo>
                    <a:pt x="0" y="875840"/>
                    <a:pt x="170761" y="1214609"/>
                    <a:pt x="341523" y="1553378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59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– Sec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shortest path from B to all other vertices</a:t>
            </a:r>
          </a:p>
          <a:p>
            <a:r>
              <a:rPr lang="en-US" dirty="0"/>
              <a:t>Construct the shortest path tree rooted at 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79</a:t>
            </a:fld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2041611" y="2534460"/>
            <a:ext cx="4474605" cy="2975907"/>
            <a:chOff x="295725" y="1195983"/>
            <a:chExt cx="4474605" cy="2975907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295725" y="2370733"/>
              <a:ext cx="679450" cy="6794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A</a:t>
              </a:r>
            </a:p>
          </p:txBody>
        </p:sp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2048325" y="1361083"/>
              <a:ext cx="679450" cy="6794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B</a:t>
              </a:r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3800925" y="1361083"/>
              <a:ext cx="679450" cy="6794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+mj-lt"/>
                </a:rPr>
                <a:t>D</a:t>
              </a:r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2048325" y="3380383"/>
              <a:ext cx="679450" cy="6794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C</a:t>
              </a: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3800925" y="3380383"/>
              <a:ext cx="679450" cy="6794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>
                  <a:latin typeface="+mj-lt"/>
                </a:rPr>
                <a:t>E</a:t>
              </a:r>
            </a:p>
          </p:txBody>
        </p:sp>
        <p:cxnSp>
          <p:nvCxnSpPr>
            <p:cNvPr id="11" name="AutoShape 8"/>
            <p:cNvCxnSpPr>
              <a:cxnSpLocks noChangeShapeType="1"/>
              <a:stCxn id="6" idx="7"/>
              <a:endCxn id="7" idx="2"/>
            </p:cNvCxnSpPr>
            <p:nvPr/>
          </p:nvCxnSpPr>
          <p:spPr bwMode="auto">
            <a:xfrm flipV="1">
              <a:off x="875163" y="1700808"/>
              <a:ext cx="1173162" cy="76993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9"/>
            <p:cNvCxnSpPr>
              <a:cxnSpLocks noChangeShapeType="1"/>
              <a:stCxn id="6" idx="5"/>
              <a:endCxn id="9" idx="2"/>
            </p:cNvCxnSpPr>
            <p:nvPr/>
          </p:nvCxnSpPr>
          <p:spPr bwMode="auto">
            <a:xfrm>
              <a:off x="875163" y="2950170"/>
              <a:ext cx="1173162" cy="76993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stealth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0"/>
            <p:cNvCxnSpPr>
              <a:cxnSpLocks noChangeShapeType="1"/>
              <a:stCxn id="7" idx="6"/>
              <a:endCxn id="8" idx="2"/>
            </p:cNvCxnSpPr>
            <p:nvPr/>
          </p:nvCxnSpPr>
          <p:spPr bwMode="auto">
            <a:xfrm>
              <a:off x="2727775" y="1700808"/>
              <a:ext cx="107315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9"/>
            <p:cNvCxnSpPr>
              <a:cxnSpLocks noChangeShapeType="1"/>
              <a:stCxn id="9" idx="6"/>
              <a:endCxn id="10" idx="2"/>
            </p:cNvCxnSpPr>
            <p:nvPr/>
          </p:nvCxnSpPr>
          <p:spPr bwMode="auto">
            <a:xfrm>
              <a:off x="2727775" y="3720108"/>
              <a:ext cx="107315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 flipV="1">
              <a:off x="2734125" y="1805583"/>
              <a:ext cx="1066800" cy="18288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stealth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905325" y="1691283"/>
              <a:ext cx="57579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dirty="0">
                  <a:latin typeface="+mj-lt"/>
                </a:rPr>
                <a:t>10</a:t>
              </a:r>
            </a:p>
          </p:txBody>
        </p:sp>
        <p:sp>
          <p:nvSpPr>
            <p:cNvPr id="17" name="Text Box 22"/>
            <p:cNvSpPr txBox="1">
              <a:spLocks noChangeArrowheads="1"/>
            </p:cNvSpPr>
            <p:nvPr/>
          </p:nvSpPr>
          <p:spPr bwMode="auto">
            <a:xfrm>
              <a:off x="1057725" y="3177183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>
                  <a:latin typeface="+mj-lt"/>
                </a:rPr>
                <a:t>3</a:t>
              </a:r>
            </a:p>
          </p:txBody>
        </p:sp>
        <p:sp>
          <p:nvSpPr>
            <p:cNvPr id="18" name="Text Box 23"/>
            <p:cNvSpPr txBox="1">
              <a:spLocks noChangeArrowheads="1"/>
            </p:cNvSpPr>
            <p:nvPr/>
          </p:nvSpPr>
          <p:spPr bwMode="auto">
            <a:xfrm>
              <a:off x="1784041" y="2335215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dirty="0">
                  <a:latin typeface="+mj-lt"/>
                </a:rPr>
                <a:t>1</a:t>
              </a:r>
            </a:p>
          </p:txBody>
        </p:sp>
        <p:sp>
          <p:nvSpPr>
            <p:cNvPr id="19" name="Text Box 24"/>
            <p:cNvSpPr txBox="1">
              <a:spLocks noChangeArrowheads="1"/>
            </p:cNvSpPr>
            <p:nvPr/>
          </p:nvSpPr>
          <p:spPr bwMode="auto">
            <a:xfrm>
              <a:off x="2540834" y="2540661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dirty="0">
                  <a:latin typeface="+mj-lt"/>
                </a:rPr>
                <a:t>4</a:t>
              </a:r>
            </a:p>
          </p:txBody>
        </p:sp>
        <p:sp>
          <p:nvSpPr>
            <p:cNvPr id="20" name="Text Box 25"/>
            <p:cNvSpPr txBox="1">
              <a:spLocks noChangeArrowheads="1"/>
            </p:cNvSpPr>
            <p:nvPr/>
          </p:nvSpPr>
          <p:spPr bwMode="auto">
            <a:xfrm>
              <a:off x="3610809" y="2415357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dirty="0">
                  <a:latin typeface="+mj-lt"/>
                </a:rPr>
                <a:t>7</a:t>
              </a:r>
            </a:p>
          </p:txBody>
        </p:sp>
        <p:sp>
          <p:nvSpPr>
            <p:cNvPr id="21" name="Text Box 26"/>
            <p:cNvSpPr txBox="1">
              <a:spLocks noChangeArrowheads="1"/>
            </p:cNvSpPr>
            <p:nvPr/>
          </p:nvSpPr>
          <p:spPr bwMode="auto">
            <a:xfrm>
              <a:off x="4371656" y="2651458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dirty="0">
                  <a:latin typeface="+mj-lt"/>
                </a:rPr>
                <a:t>1</a:t>
              </a:r>
            </a:p>
          </p:txBody>
        </p:sp>
        <p:sp>
          <p:nvSpPr>
            <p:cNvPr id="22" name="Text Box 27"/>
            <p:cNvSpPr txBox="1">
              <a:spLocks noChangeArrowheads="1"/>
            </p:cNvSpPr>
            <p:nvPr/>
          </p:nvSpPr>
          <p:spPr bwMode="auto">
            <a:xfrm>
              <a:off x="2981775" y="2262783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>
                  <a:latin typeface="+mj-lt"/>
                </a:rPr>
                <a:t>8</a:t>
              </a:r>
            </a:p>
          </p:txBody>
        </p:sp>
        <p:sp>
          <p:nvSpPr>
            <p:cNvPr id="23" name="Text Box 28"/>
            <p:cNvSpPr txBox="1">
              <a:spLocks noChangeArrowheads="1"/>
            </p:cNvSpPr>
            <p:nvPr/>
          </p:nvSpPr>
          <p:spPr bwMode="auto">
            <a:xfrm>
              <a:off x="3115125" y="1195983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dirty="0">
                  <a:latin typeface="+mj-lt"/>
                </a:rPr>
                <a:t>5</a:t>
              </a:r>
            </a:p>
          </p:txBody>
        </p:sp>
        <p:sp>
          <p:nvSpPr>
            <p:cNvPr id="24" name="Text Box 29"/>
            <p:cNvSpPr txBox="1">
              <a:spLocks noChangeArrowheads="1"/>
            </p:cNvSpPr>
            <p:nvPr/>
          </p:nvSpPr>
          <p:spPr bwMode="auto">
            <a:xfrm>
              <a:off x="3115125" y="3648670"/>
              <a:ext cx="38023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>
                  <a:latin typeface="+mj-lt"/>
                </a:rPr>
                <a:t>2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788931" y="1900278"/>
              <a:ext cx="341523" cy="1553378"/>
            </a:xfrm>
            <a:custGeom>
              <a:avLst/>
              <a:gdLst>
                <a:gd name="connsiteX0" fmla="*/ 341523 w 341523"/>
                <a:gd name="connsiteY0" fmla="*/ 0 h 1553378"/>
                <a:gd name="connsiteX1" fmla="*/ 0 w 341523"/>
                <a:gd name="connsiteY1" fmla="*/ 616944 h 1553378"/>
                <a:gd name="connsiteX2" fmla="*/ 341523 w 341523"/>
                <a:gd name="connsiteY2" fmla="*/ 1553378 h 155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523" h="1553378">
                  <a:moveTo>
                    <a:pt x="341523" y="0"/>
                  </a:moveTo>
                  <a:cubicBezTo>
                    <a:pt x="170761" y="179024"/>
                    <a:pt x="0" y="358048"/>
                    <a:pt x="0" y="616944"/>
                  </a:cubicBezTo>
                  <a:cubicBezTo>
                    <a:pt x="0" y="875840"/>
                    <a:pt x="170761" y="1214609"/>
                    <a:pt x="341523" y="1553378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10800000">
              <a:off x="2624549" y="1948184"/>
              <a:ext cx="341523" cy="1505471"/>
            </a:xfrm>
            <a:custGeom>
              <a:avLst/>
              <a:gdLst>
                <a:gd name="connsiteX0" fmla="*/ 341523 w 341523"/>
                <a:gd name="connsiteY0" fmla="*/ 0 h 1553378"/>
                <a:gd name="connsiteX1" fmla="*/ 0 w 341523"/>
                <a:gd name="connsiteY1" fmla="*/ 616944 h 1553378"/>
                <a:gd name="connsiteX2" fmla="*/ 341523 w 341523"/>
                <a:gd name="connsiteY2" fmla="*/ 1553378 h 155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523" h="1553378">
                  <a:moveTo>
                    <a:pt x="341523" y="0"/>
                  </a:moveTo>
                  <a:cubicBezTo>
                    <a:pt x="170761" y="179024"/>
                    <a:pt x="0" y="358048"/>
                    <a:pt x="0" y="616944"/>
                  </a:cubicBezTo>
                  <a:cubicBezTo>
                    <a:pt x="0" y="875840"/>
                    <a:pt x="170761" y="1214609"/>
                    <a:pt x="341523" y="1553378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3569838" y="1967262"/>
              <a:ext cx="341523" cy="1486393"/>
            </a:xfrm>
            <a:custGeom>
              <a:avLst/>
              <a:gdLst>
                <a:gd name="connsiteX0" fmla="*/ 341523 w 341523"/>
                <a:gd name="connsiteY0" fmla="*/ 0 h 1553378"/>
                <a:gd name="connsiteX1" fmla="*/ 0 w 341523"/>
                <a:gd name="connsiteY1" fmla="*/ 616944 h 1553378"/>
                <a:gd name="connsiteX2" fmla="*/ 341523 w 341523"/>
                <a:gd name="connsiteY2" fmla="*/ 1553378 h 155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523" h="1553378">
                  <a:moveTo>
                    <a:pt x="341523" y="0"/>
                  </a:moveTo>
                  <a:cubicBezTo>
                    <a:pt x="170761" y="179024"/>
                    <a:pt x="0" y="358048"/>
                    <a:pt x="0" y="616944"/>
                  </a:cubicBezTo>
                  <a:cubicBezTo>
                    <a:pt x="0" y="875840"/>
                    <a:pt x="170761" y="1214609"/>
                    <a:pt x="341523" y="1553378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0800000">
              <a:off x="4428807" y="2035771"/>
              <a:ext cx="341523" cy="1486393"/>
            </a:xfrm>
            <a:custGeom>
              <a:avLst/>
              <a:gdLst>
                <a:gd name="connsiteX0" fmla="*/ 341523 w 341523"/>
                <a:gd name="connsiteY0" fmla="*/ 0 h 1553378"/>
                <a:gd name="connsiteX1" fmla="*/ 0 w 341523"/>
                <a:gd name="connsiteY1" fmla="*/ 616944 h 1553378"/>
                <a:gd name="connsiteX2" fmla="*/ 341523 w 341523"/>
                <a:gd name="connsiteY2" fmla="*/ 1553378 h 155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523" h="1553378">
                  <a:moveTo>
                    <a:pt x="341523" y="0"/>
                  </a:moveTo>
                  <a:cubicBezTo>
                    <a:pt x="170761" y="179024"/>
                    <a:pt x="0" y="358048"/>
                    <a:pt x="0" y="616944"/>
                  </a:cubicBezTo>
                  <a:cubicBezTo>
                    <a:pt x="0" y="875840"/>
                    <a:pt x="170761" y="1214609"/>
                    <a:pt x="341523" y="1553378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460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43608" y="3284984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rgbClr val="0070C0"/>
                </a:solidFill>
              </a:rPr>
              <a:t>Single Source Shortest Path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26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– Sec B (26 Nov 2016)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shortest path from B to all other vertices</a:t>
            </a:r>
          </a:p>
          <a:p>
            <a:r>
              <a:rPr lang="en-US" dirty="0"/>
              <a:t>Construct the shortest path tree rooted at B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80</a:t>
            </a:fld>
            <a:endParaRPr lang="en-GB"/>
          </a:p>
        </p:txBody>
      </p:sp>
      <p:sp>
        <p:nvSpPr>
          <p:cNvPr id="6" name="Oval 3"/>
          <p:cNvSpPr>
            <a:spLocks noChangeArrowheads="1"/>
          </p:cNvSpPr>
          <p:nvPr/>
        </p:nvSpPr>
        <p:spPr bwMode="auto">
          <a:xfrm>
            <a:off x="2101974" y="3464942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A</a:t>
            </a: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3854574" y="2455292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B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5607174" y="2455292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+mj-lt"/>
              </a:rPr>
              <a:t>D</a:t>
            </a:r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3854574" y="4474592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C</a:t>
            </a:r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5607174" y="4474592"/>
            <a:ext cx="679450" cy="67945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+mj-lt"/>
              </a:rPr>
              <a:t>E</a:t>
            </a:r>
          </a:p>
        </p:txBody>
      </p:sp>
      <p:cxnSp>
        <p:nvCxnSpPr>
          <p:cNvPr id="11" name="AutoShape 8"/>
          <p:cNvCxnSpPr>
            <a:cxnSpLocks noChangeShapeType="1"/>
            <a:stCxn id="6" idx="7"/>
            <a:endCxn id="7" idx="2"/>
          </p:cNvCxnSpPr>
          <p:nvPr/>
        </p:nvCxnSpPr>
        <p:spPr bwMode="auto">
          <a:xfrm flipV="1">
            <a:off x="2681412" y="2795017"/>
            <a:ext cx="1173162" cy="769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9"/>
          <p:cNvCxnSpPr>
            <a:cxnSpLocks noChangeShapeType="1"/>
            <a:stCxn id="6" idx="5"/>
            <a:endCxn id="9" idx="2"/>
          </p:cNvCxnSpPr>
          <p:nvPr/>
        </p:nvCxnSpPr>
        <p:spPr bwMode="auto">
          <a:xfrm>
            <a:off x="2681412" y="4044379"/>
            <a:ext cx="1173162" cy="7699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AutoShape 10"/>
          <p:cNvCxnSpPr>
            <a:cxnSpLocks noChangeShapeType="1"/>
            <a:stCxn id="7" idx="6"/>
            <a:endCxn id="8" idx="2"/>
          </p:cNvCxnSpPr>
          <p:nvPr/>
        </p:nvCxnSpPr>
        <p:spPr bwMode="auto">
          <a:xfrm>
            <a:off x="4534024" y="2795017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19"/>
          <p:cNvCxnSpPr>
            <a:cxnSpLocks noChangeShapeType="1"/>
            <a:stCxn id="9" idx="6"/>
            <a:endCxn id="10" idx="2"/>
          </p:cNvCxnSpPr>
          <p:nvPr/>
        </p:nvCxnSpPr>
        <p:spPr bwMode="auto">
          <a:xfrm>
            <a:off x="4534024" y="4814317"/>
            <a:ext cx="1073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Line 20"/>
          <p:cNvSpPr>
            <a:spLocks noChangeShapeType="1"/>
          </p:cNvSpPr>
          <p:nvPr/>
        </p:nvSpPr>
        <p:spPr bwMode="auto">
          <a:xfrm flipV="1">
            <a:off x="4540374" y="2899792"/>
            <a:ext cx="106680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2711574" y="2785492"/>
            <a:ext cx="5757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10</a:t>
            </a:r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2863974" y="4271392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3</a:t>
            </a:r>
          </a:p>
        </p:txBody>
      </p:sp>
      <p:sp>
        <p:nvSpPr>
          <p:cNvPr id="18" name="Text Box 23"/>
          <p:cNvSpPr txBox="1">
            <a:spLocks noChangeArrowheads="1"/>
          </p:cNvSpPr>
          <p:nvPr/>
        </p:nvSpPr>
        <p:spPr bwMode="auto">
          <a:xfrm>
            <a:off x="3590290" y="3429424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1</a:t>
            </a:r>
          </a:p>
        </p:txBody>
      </p:sp>
      <p:sp>
        <p:nvSpPr>
          <p:cNvPr id="19" name="Text Box 24"/>
          <p:cNvSpPr txBox="1">
            <a:spLocks noChangeArrowheads="1"/>
          </p:cNvSpPr>
          <p:nvPr/>
        </p:nvSpPr>
        <p:spPr bwMode="auto">
          <a:xfrm>
            <a:off x="4347083" y="3634870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4</a:t>
            </a:r>
          </a:p>
        </p:txBody>
      </p:sp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5417058" y="3509566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7</a:t>
            </a:r>
          </a:p>
        </p:txBody>
      </p:sp>
      <p:sp>
        <p:nvSpPr>
          <p:cNvPr id="21" name="Text Box 26"/>
          <p:cNvSpPr txBox="1">
            <a:spLocks noChangeArrowheads="1"/>
          </p:cNvSpPr>
          <p:nvPr/>
        </p:nvSpPr>
        <p:spPr bwMode="auto">
          <a:xfrm>
            <a:off x="6177905" y="3745667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+mj-lt"/>
              </a:rPr>
              <a:t>9</a:t>
            </a: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4788024" y="3356992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8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4921374" y="2290192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4921374" y="4742879"/>
            <a:ext cx="380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+mj-lt"/>
              </a:rPr>
              <a:t>2</a:t>
            </a:r>
          </a:p>
        </p:txBody>
      </p:sp>
      <p:sp>
        <p:nvSpPr>
          <p:cNvPr id="25" name="Freeform 24"/>
          <p:cNvSpPr/>
          <p:nvPr/>
        </p:nvSpPr>
        <p:spPr>
          <a:xfrm>
            <a:off x="3595180" y="2994487"/>
            <a:ext cx="341523" cy="1553378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Freeform 25"/>
          <p:cNvSpPr/>
          <p:nvPr/>
        </p:nvSpPr>
        <p:spPr>
          <a:xfrm rot="10800000">
            <a:off x="4430798" y="3042393"/>
            <a:ext cx="341523" cy="1505471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5376087" y="3061471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Freeform 27"/>
          <p:cNvSpPr/>
          <p:nvPr/>
        </p:nvSpPr>
        <p:spPr>
          <a:xfrm rot="10800000">
            <a:off x="6235056" y="3129980"/>
            <a:ext cx="341523" cy="1486393"/>
          </a:xfrm>
          <a:custGeom>
            <a:avLst/>
            <a:gdLst>
              <a:gd name="connsiteX0" fmla="*/ 341523 w 341523"/>
              <a:gd name="connsiteY0" fmla="*/ 0 h 1553378"/>
              <a:gd name="connsiteX1" fmla="*/ 0 w 341523"/>
              <a:gd name="connsiteY1" fmla="*/ 616944 h 1553378"/>
              <a:gd name="connsiteX2" fmla="*/ 341523 w 341523"/>
              <a:gd name="connsiteY2" fmla="*/ 1553378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23" h="1553378">
                <a:moveTo>
                  <a:pt x="341523" y="0"/>
                </a:moveTo>
                <a:cubicBezTo>
                  <a:pt x="170761" y="179024"/>
                  <a:pt x="0" y="358048"/>
                  <a:pt x="0" y="616944"/>
                </a:cubicBezTo>
                <a:cubicBezTo>
                  <a:pt x="0" y="875840"/>
                  <a:pt x="170761" y="1214609"/>
                  <a:pt x="341523" y="1553378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605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Dijkstra's Algorithm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Problem: </a:t>
            </a:r>
            <a:r>
              <a:rPr lang="en-US" dirty="0"/>
              <a:t>From a given source vertex </a:t>
            </a:r>
            <a:r>
              <a:rPr lang="en-US" dirty="0" err="1">
                <a:latin typeface="Consolas" panose="020B0609020204030204" pitchFamily="49" charset="0"/>
              </a:rPr>
              <a:t>s</a:t>
            </a:r>
            <a:r>
              <a:rPr lang="en-US" altLang="en-US" dirty="0" err="1">
                <a:latin typeface="Consolas" panose="020B0609020204030204" pitchFamily="49" charset="0"/>
                <a:sym typeface="Symbol" panose="05050102010706020507" pitchFamily="18" charset="2"/>
              </a:rPr>
              <a:t></a:t>
            </a:r>
            <a:r>
              <a:rPr lang="en-US" dirty="0" err="1">
                <a:latin typeface="Consolas" panose="020B0609020204030204" pitchFamily="49" charset="0"/>
              </a:rPr>
              <a:t>V</a:t>
            </a:r>
            <a:r>
              <a:rPr lang="en-US" dirty="0"/>
              <a:t>, find the shortest-paths and their weights </a:t>
            </a:r>
            <a:r>
              <a:rPr lang="en-US" dirty="0">
                <a:latin typeface="Consolas" panose="020B0609020204030204" pitchFamily="49" charset="0"/>
              </a:rPr>
              <a:t>w(</a:t>
            </a:r>
            <a:r>
              <a:rPr lang="en-US" dirty="0" err="1">
                <a:latin typeface="Consolas" panose="020B0609020204030204" pitchFamily="49" charset="0"/>
              </a:rPr>
              <a:t>s,v</a:t>
            </a:r>
            <a:r>
              <a:rPr lang="en-US" dirty="0">
                <a:latin typeface="Consolas" panose="020B0609020204030204" pitchFamily="49" charset="0"/>
              </a:rPr>
              <a:t>) </a:t>
            </a:r>
            <a:r>
              <a:rPr lang="en-US" dirty="0"/>
              <a:t>for all </a:t>
            </a:r>
            <a:r>
              <a:rPr lang="en-US" dirty="0" err="1">
                <a:latin typeface="Consolas" panose="020B0609020204030204" pitchFamily="49" charset="0"/>
              </a:rPr>
              <a:t>v</a:t>
            </a:r>
            <a:r>
              <a:rPr lang="en-US" altLang="en-US" dirty="0" err="1">
                <a:latin typeface="Consolas" panose="020B0609020204030204" pitchFamily="49" charset="0"/>
                <a:sym typeface="Symbol" panose="05050102010706020507" pitchFamily="18" charset="2"/>
              </a:rPr>
              <a:t></a:t>
            </a:r>
            <a:r>
              <a:rPr lang="en-US" dirty="0" err="1">
                <a:latin typeface="Consolas" panose="020B0609020204030204" pitchFamily="49" charset="0"/>
              </a:rPr>
              <a:t>V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Idea of the Algorithm</a:t>
            </a:r>
          </a:p>
          <a:p>
            <a:pPr lvl="3"/>
            <a:endParaRPr lang="en-US" dirty="0"/>
          </a:p>
          <a:p>
            <a:pPr lvl="1"/>
            <a:r>
              <a:rPr lang="en-US" dirty="0"/>
              <a:t>Maintain a set </a:t>
            </a:r>
            <a:r>
              <a:rPr lang="en-US" dirty="0">
                <a:latin typeface="Consolas" panose="020B0609020204030204" pitchFamily="49" charset="0"/>
              </a:rPr>
              <a:t>S </a:t>
            </a:r>
            <a:r>
              <a:rPr lang="en-US" dirty="0"/>
              <a:t>of vertices whose shortest-path distances from </a:t>
            </a:r>
            <a:r>
              <a:rPr lang="en-US" dirty="0">
                <a:latin typeface="Consolas" panose="020B0609020204030204" pitchFamily="49" charset="0"/>
              </a:rPr>
              <a:t>s</a:t>
            </a:r>
            <a:r>
              <a:rPr lang="en-US" dirty="0"/>
              <a:t> are known</a:t>
            </a:r>
          </a:p>
          <a:p>
            <a:pPr lvl="3"/>
            <a:endParaRPr lang="en-US" dirty="0"/>
          </a:p>
          <a:p>
            <a:pPr lvl="1"/>
            <a:r>
              <a:rPr lang="en-US" dirty="0"/>
              <a:t>At each step add to S the vertex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r>
              <a:rPr lang="en-US" altLang="en-US" dirty="0">
                <a:latin typeface="Consolas" panose="020B0609020204030204" pitchFamily="49" charset="0"/>
                <a:sym typeface="Symbol" panose="05050102010706020507" pitchFamily="18" charset="2"/>
              </a:rPr>
              <a:t></a:t>
            </a:r>
            <a:r>
              <a:rPr lang="en-US" dirty="0">
                <a:latin typeface="Consolas" panose="020B0609020204030204" pitchFamily="49" charset="0"/>
              </a:rPr>
              <a:t> V–S </a:t>
            </a:r>
            <a:r>
              <a:rPr lang="en-US" dirty="0"/>
              <a:t>whose distance estimate from </a:t>
            </a:r>
            <a:r>
              <a:rPr lang="en-US" dirty="0">
                <a:latin typeface="Consolas" panose="020B0609020204030204" pitchFamily="49" charset="0"/>
              </a:rPr>
              <a:t>s</a:t>
            </a:r>
            <a:r>
              <a:rPr lang="en-US" dirty="0"/>
              <a:t> is minimal</a:t>
            </a:r>
          </a:p>
          <a:p>
            <a:pPr lvl="3"/>
            <a:endParaRPr lang="en-US" dirty="0"/>
          </a:p>
          <a:p>
            <a:pPr lvl="1"/>
            <a:r>
              <a:rPr lang="en-US" dirty="0"/>
              <a:t>Update the distance estimates of vertices adjacent to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17-Djikstra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40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19603</TotalTime>
  <Words>6319</Words>
  <Application>Microsoft Office PowerPoint</Application>
  <PresentationFormat>On-screen Show (4:3)</PresentationFormat>
  <Paragraphs>3679</Paragraphs>
  <Slides>80</Slides>
  <Notes>21</Notes>
  <HiddenSlides>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3" baseType="lpstr">
      <vt:lpstr>Tahoma</vt:lpstr>
      <vt:lpstr>Gill Sans MT</vt:lpstr>
      <vt:lpstr>Symbol</vt:lpstr>
      <vt:lpstr>Calibri</vt:lpstr>
      <vt:lpstr>MS PGothic</vt:lpstr>
      <vt:lpstr>Consolas</vt:lpstr>
      <vt:lpstr>Arial</vt:lpstr>
      <vt:lpstr>MS PGothic</vt:lpstr>
      <vt:lpstr>游ゴシック</vt:lpstr>
      <vt:lpstr>Comic Sans MS</vt:lpstr>
      <vt:lpstr>Times New Roman</vt:lpstr>
      <vt:lpstr>Wingdings</vt:lpstr>
      <vt:lpstr>Default Design</vt:lpstr>
      <vt:lpstr>Data Structures</vt:lpstr>
      <vt:lpstr>Shortest Path</vt:lpstr>
      <vt:lpstr>Application – Computer Networks</vt:lpstr>
      <vt:lpstr>Application – Computer Networks</vt:lpstr>
      <vt:lpstr>Application – Computer Networks</vt:lpstr>
      <vt:lpstr>Application – Traffic </vt:lpstr>
      <vt:lpstr>Variants of Shortest Path</vt:lpstr>
      <vt:lpstr>PowerPoint Presentation</vt:lpstr>
      <vt:lpstr>Dijkstra's Algorithm </vt:lpstr>
      <vt:lpstr>Dijkstra's Algorithm - Pseudocode</vt:lpstr>
      <vt:lpstr>Dijkstra’s Vs. Prim’s Algorithm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Dijkstra's Algorithm – Example </vt:lpstr>
      <vt:lpstr>Comments on Dijkstra’s Algorithm</vt:lpstr>
      <vt:lpstr>Any Question So Far?</vt:lpstr>
      <vt:lpstr>Dijkstra’s link-state routing algorithm</vt:lpstr>
      <vt:lpstr>Dijkstra’s link-state routing algorithm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 example</vt:lpstr>
      <vt:lpstr>Dijkstra’s algorithm: another example</vt:lpstr>
      <vt:lpstr>Dijkstra’s algorithm: discussion</vt:lpstr>
      <vt:lpstr>Dijkstra’s algorithm: oscillations possible</vt:lpstr>
      <vt:lpstr>Quiz – Sec A (03 Dec 2019)</vt:lpstr>
      <vt:lpstr>Quiz – Sec C</vt:lpstr>
      <vt:lpstr>Quiz – Sec B (26 Nov 2016)</vt:lpstr>
    </vt:vector>
  </TitlesOfParts>
  <Company>IPVS - Universität Stuttgart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der Betriebssysteme</dc:title>
  <dc:creator>koldehbs</dc:creator>
  <cp:lastModifiedBy>Subhan Ullah</cp:lastModifiedBy>
  <cp:revision>2771</cp:revision>
  <cp:lastPrinted>2013-10-17T07:59:38Z</cp:lastPrinted>
  <dcterms:created xsi:type="dcterms:W3CDTF">2007-03-29T10:37:57Z</dcterms:created>
  <dcterms:modified xsi:type="dcterms:W3CDTF">2023-12-06T08:01:36Z</dcterms:modified>
</cp:coreProperties>
</file>